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87" r:id="rId3"/>
    <p:sldId id="292" r:id="rId4"/>
    <p:sldId id="260" r:id="rId5"/>
    <p:sldId id="265" r:id="rId6"/>
    <p:sldId id="269" r:id="rId7"/>
    <p:sldId id="270" r:id="rId8"/>
    <p:sldId id="294" r:id="rId9"/>
    <p:sldId id="273" r:id="rId10"/>
    <p:sldId id="274" r:id="rId11"/>
    <p:sldId id="291" r:id="rId12"/>
    <p:sldId id="283" r:id="rId13"/>
    <p:sldId id="278" r:id="rId14"/>
    <p:sldId id="284" r:id="rId15"/>
    <p:sldId id="285" r:id="rId16"/>
    <p:sldId id="279" r:id="rId17"/>
    <p:sldId id="280" r:id="rId18"/>
    <p:sldId id="290" r:id="rId19"/>
    <p:sldId id="281" r:id="rId20"/>
    <p:sldId id="286" r:id="rId21"/>
    <p:sldId id="289" r:id="rId22"/>
    <p:sldId id="28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5C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>
        <p:scale>
          <a:sx n="75" d="100"/>
          <a:sy n="75" d="100"/>
        </p:scale>
        <p:origin x="-204" y="-83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415A32-0522-444D-8A07-EA7106E0FEED}" type="datetimeFigureOut">
              <a:rPr lang="en-US" smtClean="0"/>
              <a:t>10/1/2015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549FC7-B5BE-4B18-8733-5AF57D2071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878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49FC7-B5BE-4B18-8733-5AF57D2071B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5108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C44A8-A5CA-4C90-B3F0-FF102A45B94F}" type="datetimeFigureOut">
              <a:rPr lang="en-US" smtClean="0"/>
              <a:t>10/1/2015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4F4E3-0726-4E47-91A0-4E537D59D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77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C44A8-A5CA-4C90-B3F0-FF102A45B94F}" type="datetimeFigureOut">
              <a:rPr lang="en-US" smtClean="0"/>
              <a:t>10/1/2015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4F4E3-0726-4E47-91A0-4E537D59D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6924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C44A8-A5CA-4C90-B3F0-FF102A45B94F}" type="datetimeFigureOut">
              <a:rPr lang="en-US" smtClean="0"/>
              <a:t>10/1/2015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4F4E3-0726-4E47-91A0-4E537D59D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705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C44A8-A5CA-4C90-B3F0-FF102A45B94F}" type="datetimeFigureOut">
              <a:rPr lang="en-US" smtClean="0"/>
              <a:t>10/1/2015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4F4E3-0726-4E47-91A0-4E537D59D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781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C44A8-A5CA-4C90-B3F0-FF102A45B94F}" type="datetimeFigureOut">
              <a:rPr lang="en-US" smtClean="0"/>
              <a:t>10/1/2015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4F4E3-0726-4E47-91A0-4E537D59D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8178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C44A8-A5CA-4C90-B3F0-FF102A45B94F}" type="datetimeFigureOut">
              <a:rPr lang="en-US" smtClean="0"/>
              <a:t>10/1/2015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4F4E3-0726-4E47-91A0-4E537D59D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6875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C44A8-A5CA-4C90-B3F0-FF102A45B94F}" type="datetimeFigureOut">
              <a:rPr lang="en-US" smtClean="0"/>
              <a:t>10/1/2015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4F4E3-0726-4E47-91A0-4E537D59D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659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C44A8-A5CA-4C90-B3F0-FF102A45B94F}" type="datetimeFigureOut">
              <a:rPr lang="en-US" smtClean="0"/>
              <a:t>10/1/2015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4F4E3-0726-4E47-91A0-4E537D59D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840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C44A8-A5CA-4C90-B3F0-FF102A45B94F}" type="datetimeFigureOut">
              <a:rPr lang="en-US" smtClean="0"/>
              <a:t>10/1/2015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4F4E3-0726-4E47-91A0-4E537D59D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917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C44A8-A5CA-4C90-B3F0-FF102A45B94F}" type="datetimeFigureOut">
              <a:rPr lang="en-US" smtClean="0"/>
              <a:t>10/1/2015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4F4E3-0726-4E47-91A0-4E537D59D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6210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C44A8-A5CA-4C90-B3F0-FF102A45B94F}" type="datetimeFigureOut">
              <a:rPr lang="en-US" smtClean="0"/>
              <a:t>10/1/2015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4F4E3-0726-4E47-91A0-4E537D59D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76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BC44A8-A5CA-4C90-B3F0-FF102A45B94F}" type="datetimeFigureOut">
              <a:rPr lang="en-US" smtClean="0"/>
              <a:t>10/1/2015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4F4E3-0726-4E47-91A0-4E537D59D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807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12" Type="http://schemas.openxmlformats.org/officeDocument/2006/relationships/image" Target="../media/image89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11" Type="http://schemas.openxmlformats.org/officeDocument/2006/relationships/image" Target="../media/image88.png"/><Relationship Id="rId5" Type="http://schemas.openxmlformats.org/officeDocument/2006/relationships/image" Target="../media/image82.png"/><Relationship Id="rId10" Type="http://schemas.openxmlformats.org/officeDocument/2006/relationships/image" Target="../media/image87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#_ENREF_2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35512" y="1145444"/>
            <a:ext cx="92655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latin typeface="Candara" panose="020E0502030303020204" pitchFamily="34" charset="0"/>
              </a:rPr>
              <a:t>The GDF11 Controversy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92229" y="4399151"/>
            <a:ext cx="43891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Candara" panose="020E0502030303020204" pitchFamily="34" charset="0"/>
              </a:rPr>
              <a:t>Brian Bower, Ph.D. </a:t>
            </a:r>
          </a:p>
          <a:p>
            <a:pPr algn="ctr"/>
            <a:r>
              <a:rPr lang="en-US" sz="3200" b="1" dirty="0" smtClean="0">
                <a:latin typeface="Candara" panose="020E0502030303020204" pitchFamily="34" charset="0"/>
              </a:rPr>
              <a:t>Miller Lab</a:t>
            </a:r>
          </a:p>
          <a:p>
            <a:pPr algn="ctr"/>
            <a:r>
              <a:rPr lang="en-US" sz="3200" b="1" dirty="0" smtClean="0">
                <a:latin typeface="Candara" panose="020E0502030303020204" pitchFamily="34" charset="0"/>
              </a:rPr>
              <a:t>October 1, 2015 </a:t>
            </a:r>
            <a:endParaRPr lang="en-US" sz="3200" b="1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3917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39651" y="-2932"/>
            <a:ext cx="12434668" cy="1325563"/>
          </a:xfrm>
        </p:spPr>
        <p:txBody>
          <a:bodyPr/>
          <a:lstStyle/>
          <a:p>
            <a:r>
              <a:rPr lang="en-US" b="1" dirty="0" smtClean="0">
                <a:latin typeface="Candara" panose="020E0502030303020204" pitchFamily="34" charset="0"/>
              </a:rPr>
              <a:t>Poor reagent specificity: </a:t>
            </a:r>
            <a:r>
              <a:rPr lang="en-US" dirty="0" smtClean="0">
                <a:latin typeface="Candara" panose="020E0502030303020204" pitchFamily="34" charset="0"/>
              </a:rPr>
              <a:t>Antibodies and Blots</a:t>
            </a:r>
            <a:endParaRPr lang="en-US" dirty="0">
              <a:latin typeface="Candara" panose="020E0502030303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7100" y="2651613"/>
            <a:ext cx="5634183" cy="23436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70460" y="1565320"/>
            <a:ext cx="49978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Wager </a:t>
            </a:r>
            <a:r>
              <a:rPr lang="en-US" sz="2800" b="1" i="1" dirty="0" smtClean="0"/>
              <a:t>et al.</a:t>
            </a:r>
            <a:r>
              <a:rPr lang="en-US" sz="2800" b="1" dirty="0" smtClean="0"/>
              <a:t> did attempt to confirm her findings by western</a:t>
            </a:r>
            <a:endParaRPr lang="en-US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570460" y="5262946"/>
            <a:ext cx="54711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But they didn’t confirm the antibody was *</a:t>
            </a:r>
            <a:r>
              <a:rPr lang="en-US" sz="2800" b="1" i="1" dirty="0" smtClean="0"/>
              <a:t>specific</a:t>
            </a:r>
            <a:r>
              <a:rPr lang="en-US" sz="2800" b="1" dirty="0" smtClean="0"/>
              <a:t>* for GDF11</a:t>
            </a:r>
            <a:endParaRPr lang="en-US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1026470" y="3259995"/>
            <a:ext cx="11096040" cy="2166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b="1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GDF11          1 NLGLDCDEHSSESRCCRYPLTVDFEAFGWDWIIAPKRYKANYCSGQCEYMFMQKYPHTHL</a:t>
            </a:r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b="1" dirty="0" err="1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Myostatin</a:t>
            </a:r>
            <a:r>
              <a:rPr lang="en-US" b="1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2 DFGLDCDEHSTESRCCRYPLTVDFEAFGWDWIIAPKRYKANYCSGECEFVFLQKYPHTHL</a:t>
            </a:r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b="1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******** ********************************** **  * ********</a:t>
            </a:r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b="1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b="1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GDF11         61 VQQANPRGSAGPCCTPTKMSPINMLYFNDKQQIIYGKIPGMVVDRCGCS</a:t>
            </a:r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b="1" dirty="0" err="1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Myostatin</a:t>
            </a:r>
            <a:r>
              <a:rPr lang="en-US" b="1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62 VHQANPRGSAGPCCTPTKMSPINMLYFNGKEQIIYGKIPAMVVDRCGCS</a:t>
            </a:r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b="1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* ************************** * ******** *********</a:t>
            </a:r>
            <a:endParaRPr lang="en-US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44450" y="1915640"/>
            <a:ext cx="78333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This is a problem since </a:t>
            </a:r>
            <a:r>
              <a:rPr lang="en-US" sz="2800" b="1" dirty="0" err="1" smtClean="0"/>
              <a:t>Myostatin</a:t>
            </a:r>
            <a:r>
              <a:rPr lang="en-US" sz="2800" b="1" dirty="0" smtClean="0"/>
              <a:t> and GDF11 have 90% sequence identity and nearly identical mass</a:t>
            </a:r>
            <a:endParaRPr lang="en-US" sz="2800" b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851" y="1565320"/>
            <a:ext cx="5947218" cy="499681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416040" y="2119294"/>
            <a:ext cx="57759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Candara" panose="020E0502030303020204" pitchFamily="34" charset="0"/>
              </a:rPr>
              <a:t>Glass found that the antibody </a:t>
            </a:r>
          </a:p>
          <a:p>
            <a:r>
              <a:rPr lang="en-US" sz="2800" b="1" dirty="0" smtClean="0">
                <a:latin typeface="Candara" panose="020E0502030303020204" pitchFamily="34" charset="0"/>
              </a:rPr>
              <a:t>cross-reacted with </a:t>
            </a:r>
            <a:r>
              <a:rPr lang="en-US" sz="2800" b="1" dirty="0" err="1" smtClean="0">
                <a:latin typeface="Candara" panose="020E0502030303020204" pitchFamily="34" charset="0"/>
              </a:rPr>
              <a:t>Myostatin</a:t>
            </a:r>
            <a:endParaRPr lang="en-US" sz="2800" b="1" dirty="0">
              <a:latin typeface="Candara" panose="020E0502030303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16040" y="3523229"/>
            <a:ext cx="57759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Candara" panose="020E0502030303020204" pitchFamily="34" charset="0"/>
              </a:rPr>
              <a:t>Glass also reported the western detects multiple bands, which were not shown in Wager’s results</a:t>
            </a:r>
            <a:endParaRPr lang="en-US" sz="2800" b="1" dirty="0">
              <a:latin typeface="Candara" panose="020E0502030303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244" y="3100204"/>
            <a:ext cx="6150444" cy="306500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3688" y="2822855"/>
            <a:ext cx="4738233" cy="334235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421086" y="1322631"/>
            <a:ext cx="632133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Candara" panose="020E0502030303020204" pitchFamily="34" charset="0"/>
              </a:rPr>
              <a:t>Glass’s quantification of the lower-mobility bands actually suggested that GDF11 increased with age.</a:t>
            </a:r>
            <a:endParaRPr lang="en-US" sz="2800" b="1" dirty="0">
              <a:latin typeface="Candara" panose="020E0502030303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90951" y="2220724"/>
            <a:ext cx="2703706" cy="4546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553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9" grpId="0"/>
      <p:bldP spid="9" grpId="1"/>
      <p:bldP spid="10" grpId="0"/>
      <p:bldP spid="10" grpId="1"/>
      <p:bldP spid="12" grpId="0"/>
      <p:bldP spid="12" grpId="1"/>
      <p:bldP spid="13" grpId="0"/>
      <p:bldP spid="13" grpId="1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019" y="98268"/>
            <a:ext cx="10515600" cy="1325563"/>
          </a:xfrm>
        </p:spPr>
        <p:txBody>
          <a:bodyPr/>
          <a:lstStyle/>
          <a:p>
            <a:r>
              <a:rPr lang="en-US" b="1" dirty="0" smtClean="0">
                <a:latin typeface="Candara" panose="020E0502030303020204" pitchFamily="34" charset="0"/>
              </a:rPr>
              <a:t>R&amp;D Response on Aggregation</a:t>
            </a:r>
            <a:endParaRPr lang="en-US" b="1" dirty="0">
              <a:latin typeface="Candara" panose="020E050203030302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65019" y="1494971"/>
            <a:ext cx="8011324" cy="4847771"/>
            <a:chOff x="838200" y="1988598"/>
            <a:chExt cx="6196644" cy="353396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8200" y="1988598"/>
              <a:ext cx="6196644" cy="3533960"/>
            </a:xfrm>
            <a:prstGeom prst="rect">
              <a:avLst/>
            </a:prstGeom>
          </p:spPr>
        </p:pic>
        <p:cxnSp>
          <p:nvCxnSpPr>
            <p:cNvPr id="6" name="Straight Connector 5"/>
            <p:cNvCxnSpPr/>
            <p:nvPr/>
          </p:nvCxnSpPr>
          <p:spPr>
            <a:xfrm>
              <a:off x="3657600" y="2974020"/>
              <a:ext cx="2645546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V="1">
              <a:off x="870099" y="3242930"/>
              <a:ext cx="863008" cy="44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V="1">
              <a:off x="5862084" y="3498112"/>
              <a:ext cx="985283" cy="44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870099" y="3755578"/>
              <a:ext cx="5626394" cy="44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7261699" y="4121989"/>
            <a:ext cx="459514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Candara" panose="020E0502030303020204" pitchFamily="34" charset="0"/>
              </a:rPr>
              <a:t>Replied asking more specifically about dimerization. </a:t>
            </a:r>
          </a:p>
          <a:p>
            <a:pPr algn="ctr"/>
            <a:endParaRPr lang="en-US" sz="2800" b="1" dirty="0">
              <a:latin typeface="Candara" panose="020E0502030303020204" pitchFamily="34" charset="0"/>
            </a:endParaRPr>
          </a:p>
          <a:p>
            <a:pPr algn="ctr"/>
            <a:r>
              <a:rPr lang="en-US" sz="2800" b="1" dirty="0" smtClean="0">
                <a:latin typeface="Candara" panose="020E0502030303020204" pitchFamily="34" charset="0"/>
              </a:rPr>
              <a:t>No reply as of 9/30</a:t>
            </a:r>
            <a:endParaRPr lang="en-US" sz="2800" b="1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291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3426012" y="2278379"/>
            <a:ext cx="5924177" cy="2082584"/>
            <a:chOff x="3563172" y="2249162"/>
            <a:chExt cx="5924177" cy="2082584"/>
          </a:xfrm>
        </p:grpSpPr>
        <p:sp>
          <p:nvSpPr>
            <p:cNvPr id="7" name="Rectangle 6"/>
            <p:cNvSpPr/>
            <p:nvPr/>
          </p:nvSpPr>
          <p:spPr>
            <a:xfrm>
              <a:off x="3563172" y="2249162"/>
              <a:ext cx="215153" cy="924344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853492" y="2249162"/>
              <a:ext cx="215153" cy="924344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847893" y="2249162"/>
              <a:ext cx="215153" cy="924344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8615382" y="2249162"/>
              <a:ext cx="215153" cy="924344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9153862" y="2249162"/>
              <a:ext cx="215153" cy="924344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517914" y="3407402"/>
              <a:ext cx="215153" cy="924344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625490" y="3407402"/>
              <a:ext cx="215153" cy="924344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9046285" y="3407402"/>
              <a:ext cx="133575" cy="924344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9338535" y="3407402"/>
              <a:ext cx="148814" cy="924344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0"/>
            <a:ext cx="10515600" cy="1325563"/>
          </a:xfrm>
        </p:spPr>
        <p:txBody>
          <a:bodyPr/>
          <a:lstStyle/>
          <a:p>
            <a:r>
              <a:rPr lang="en-US" b="1" dirty="0" smtClean="0">
                <a:latin typeface="Candara" panose="020E0502030303020204" pitchFamily="34" charset="0"/>
              </a:rPr>
              <a:t>GDF11 and </a:t>
            </a:r>
            <a:r>
              <a:rPr lang="en-US" b="1" dirty="0" err="1" smtClean="0">
                <a:latin typeface="Candara" panose="020E0502030303020204" pitchFamily="34" charset="0"/>
              </a:rPr>
              <a:t>Myostatin</a:t>
            </a:r>
            <a:r>
              <a:rPr lang="en-US" b="1" dirty="0" smtClean="0">
                <a:latin typeface="Candara" panose="020E0502030303020204" pitchFamily="34" charset="0"/>
              </a:rPr>
              <a:t> Signaling</a:t>
            </a:r>
            <a:endParaRPr lang="en-US" b="1" dirty="0">
              <a:latin typeface="Candara" panose="020E0502030303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65760" y="2278379"/>
            <a:ext cx="11689080" cy="2166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b="1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GDF11          1 NLGLDCDEHSSESRCCRYPLTVDFEAFGWDWIIAPKRYKANYCSGQCEYMFMQKYPHTHL</a:t>
            </a:r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b="1" dirty="0" err="1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Myostatin</a:t>
            </a:r>
            <a:r>
              <a:rPr lang="en-US" b="1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2 DFGLDCDEHSTESRCCRYPLTVDFEAFGWDWIIAPKRYKANYCSGECEFVFLQKYPHTHL</a:t>
            </a:r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b="1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******** ********************************** **  * ********</a:t>
            </a:r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b="1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b="1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GDF11         61 VQQANPRGSAGPCCTPTKMSPINMLYFNDKQQIIYGKIPGMVVDRCGCS</a:t>
            </a:r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b="1" dirty="0" err="1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Myostatin</a:t>
            </a:r>
            <a:r>
              <a:rPr lang="en-US" b="1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62 VHQANPRGSAGPCCTPTKMSPINMLYFNGKEQIIYGKIPAMVVDRCGCS</a:t>
            </a:r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b="1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* ************************** * ******** *********</a:t>
            </a:r>
            <a:endParaRPr lang="en-US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173480" y="1259333"/>
            <a:ext cx="10805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Mature GDF11 and </a:t>
            </a:r>
            <a:r>
              <a:rPr lang="en-US" sz="2800" b="1" dirty="0" err="1" smtClean="0"/>
              <a:t>Myostatin</a:t>
            </a:r>
            <a:r>
              <a:rPr lang="en-US" sz="2800" b="1" dirty="0" smtClean="0"/>
              <a:t> homo-dimerize via disulfide bonds </a:t>
            </a:r>
            <a:endParaRPr lang="en-US" sz="28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1097280" y="4645174"/>
            <a:ext cx="102260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S</a:t>
            </a:r>
            <a:r>
              <a:rPr lang="en-US" sz="2800" b="1" dirty="0" smtClean="0"/>
              <a:t>ome of these may resist denaturation</a:t>
            </a:r>
          </a:p>
          <a:p>
            <a:pPr algn="ctr"/>
            <a:r>
              <a:rPr lang="en-US" sz="2800" b="1" dirty="0" smtClean="0"/>
              <a:t>which is probably why Glass saw a ‘dimer’ band</a:t>
            </a:r>
            <a:endParaRPr lang="en-US" sz="28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2270760" y="5664220"/>
            <a:ext cx="861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/>
              <a:t>The dimeric protein is the actual signaling molecule</a:t>
            </a:r>
            <a:endParaRPr lang="en-US" sz="2800" b="1" i="1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042" y="1478281"/>
            <a:ext cx="4969595" cy="247654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441" y="4179299"/>
            <a:ext cx="4827551" cy="2008141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6542155" y="1587173"/>
            <a:ext cx="45715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Candara" panose="020E0502030303020204" pitchFamily="34" charset="0"/>
              </a:rPr>
              <a:t>Wager and Glass both seem to see that GDF11 monomers decrease with age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519004" y="3159985"/>
            <a:ext cx="45715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Candara" panose="020E0502030303020204" pitchFamily="34" charset="0"/>
              </a:rPr>
              <a:t>But, Glass quantified </a:t>
            </a:r>
          </a:p>
          <a:p>
            <a:pPr algn="ctr"/>
            <a:r>
              <a:rPr lang="en-US" sz="2800" b="1" dirty="0" smtClean="0">
                <a:latin typeface="Candara" panose="020E0502030303020204" pitchFamily="34" charset="0"/>
              </a:rPr>
              <a:t>the dimers as well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519003" y="4449793"/>
            <a:ext cx="45715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Candara" panose="020E0502030303020204" pitchFamily="34" charset="0"/>
              </a:rPr>
              <a:t>Why is there more dimerization in old mice?</a:t>
            </a:r>
          </a:p>
        </p:txBody>
      </p:sp>
    </p:spTree>
    <p:extLst>
      <p:ext uri="{BB962C8B-B14F-4D97-AF65-F5344CB8AC3E}">
        <p14:creationId xmlns:p14="http://schemas.microsoft.com/office/powerpoint/2010/main" val="1705129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21" grpId="0"/>
      <p:bldP spid="21" grpId="1"/>
      <p:bldP spid="22" grpId="0"/>
      <p:bldP spid="22" grpId="1"/>
      <p:bldP spid="24" grpId="0"/>
      <p:bldP spid="24" grpId="1"/>
      <p:bldP spid="28" grpId="0"/>
      <p:bldP spid="29" grpId="0"/>
      <p:bldP spid="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56881" y="-2932"/>
            <a:ext cx="1048145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atin typeface="Candara" panose="020E0502030303020204" pitchFamily="34" charset="0"/>
              </a:rPr>
              <a:t>A GDF11 Specific Antibody and Assay</a:t>
            </a:r>
            <a:endParaRPr lang="en-US" dirty="0">
              <a:latin typeface="Candara" panose="020E0502030303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92197" y="1241056"/>
            <a:ext cx="926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Candara" panose="020E0502030303020204" pitchFamily="34" charset="0"/>
              </a:rPr>
              <a:t>Glass describes a new, GDF11 specific immunoassay. </a:t>
            </a:r>
          </a:p>
        </p:txBody>
      </p:sp>
      <p:sp>
        <p:nvSpPr>
          <p:cNvPr id="6" name="Rectangle 5"/>
          <p:cNvSpPr/>
          <p:nvPr/>
        </p:nvSpPr>
        <p:spPr>
          <a:xfrm>
            <a:off x="2157017" y="1937612"/>
            <a:ext cx="83362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Candara" panose="020E0502030303020204" pitchFamily="34" charset="0"/>
              </a:rPr>
              <a:t>Reading between the lines, he found an R&amp;D monoclonal IgG that seems specific… somehow. 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866369" y="3273919"/>
            <a:ext cx="10695588" cy="2961690"/>
            <a:chOff x="515459" y="2948510"/>
            <a:chExt cx="10695588" cy="2961690"/>
          </a:xfrm>
        </p:grpSpPr>
        <p:sp>
          <p:nvSpPr>
            <p:cNvPr id="10" name="Rectangle 9"/>
            <p:cNvSpPr/>
            <p:nvPr/>
          </p:nvSpPr>
          <p:spPr>
            <a:xfrm>
              <a:off x="2773101" y="4129493"/>
              <a:ext cx="7037408" cy="108343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867627" y="2948510"/>
              <a:ext cx="8343420" cy="108343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10007278" y="3080668"/>
              <a:ext cx="1122744" cy="853988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867627" y="4208111"/>
              <a:ext cx="6803986" cy="907162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515459" y="3046056"/>
              <a:ext cx="10695588" cy="21668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tabLst>
                  <a:tab pos="581660" algn="l"/>
                  <a:tab pos="1163320" algn="l"/>
                  <a:tab pos="1744980" algn="l"/>
                  <a:tab pos="2326640" algn="l"/>
                  <a:tab pos="2908300" algn="l"/>
                  <a:tab pos="3489960" algn="l"/>
                  <a:tab pos="4071620" algn="l"/>
                  <a:tab pos="4653280" algn="l"/>
                  <a:tab pos="5234940" algn="l"/>
                  <a:tab pos="5816600" algn="l"/>
                  <a:tab pos="6398260" algn="l"/>
                  <a:tab pos="6979920" algn="l"/>
                  <a:tab pos="7561580" algn="l"/>
                  <a:tab pos="8143240" algn="l"/>
                  <a:tab pos="8724900" algn="l"/>
                  <a:tab pos="9306560" algn="l"/>
                </a:tabLst>
              </a:pPr>
              <a:r>
                <a:rPr lang="en-US" b="1" dirty="0">
                  <a:latin typeface="Courier New" panose="02070309020205020404" pitchFamily="49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GDF11          1 NLGLDCDEHSSESRCCRYPLTVDFEAFGWDWIIAPKRYKANYCSGQCEYMFMQKYPHTHL</a:t>
              </a:r>
              <a:endPara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tabLst>
                  <a:tab pos="581660" algn="l"/>
                  <a:tab pos="1163320" algn="l"/>
                  <a:tab pos="1744980" algn="l"/>
                  <a:tab pos="2326640" algn="l"/>
                  <a:tab pos="2908300" algn="l"/>
                  <a:tab pos="3489960" algn="l"/>
                  <a:tab pos="4071620" algn="l"/>
                  <a:tab pos="4653280" algn="l"/>
                  <a:tab pos="5234940" algn="l"/>
                  <a:tab pos="5816600" algn="l"/>
                  <a:tab pos="6398260" algn="l"/>
                  <a:tab pos="6979920" algn="l"/>
                  <a:tab pos="7561580" algn="l"/>
                  <a:tab pos="8143240" algn="l"/>
                  <a:tab pos="8724900" algn="l"/>
                  <a:tab pos="9306560" algn="l"/>
                </a:tabLst>
              </a:pPr>
              <a:r>
                <a:rPr lang="en-US" b="1" dirty="0" err="1">
                  <a:latin typeface="Courier New" panose="02070309020205020404" pitchFamily="49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Myostatin</a:t>
              </a:r>
              <a:r>
                <a:rPr lang="en-US" b="1" dirty="0">
                  <a:latin typeface="Courier New" panose="02070309020205020404" pitchFamily="49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     2 DFGLDCDEHSTESRCCRYPLTVDFEAFGWDWIIAPKRYKANYCSGECEFVFLQKYPHTHL</a:t>
              </a:r>
              <a:endPara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tabLst>
                  <a:tab pos="581660" algn="l"/>
                  <a:tab pos="1163320" algn="l"/>
                  <a:tab pos="1744980" algn="l"/>
                  <a:tab pos="2326640" algn="l"/>
                  <a:tab pos="2908300" algn="l"/>
                  <a:tab pos="3489960" algn="l"/>
                  <a:tab pos="4071620" algn="l"/>
                  <a:tab pos="4653280" algn="l"/>
                  <a:tab pos="5234940" algn="l"/>
                  <a:tab pos="5816600" algn="l"/>
                  <a:tab pos="6398260" algn="l"/>
                  <a:tab pos="6979920" algn="l"/>
                  <a:tab pos="7561580" algn="l"/>
                  <a:tab pos="8143240" algn="l"/>
                  <a:tab pos="8724900" algn="l"/>
                  <a:tab pos="9306560" algn="l"/>
                </a:tabLst>
              </a:pPr>
              <a:r>
                <a:rPr lang="en-US" b="1" dirty="0">
                  <a:latin typeface="Courier New" panose="02070309020205020404" pitchFamily="49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                  ******** ********************************** **  * ********</a:t>
              </a:r>
              <a:endPara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tabLst>
                  <a:tab pos="581660" algn="l"/>
                  <a:tab pos="1163320" algn="l"/>
                  <a:tab pos="1744980" algn="l"/>
                  <a:tab pos="2326640" algn="l"/>
                  <a:tab pos="2908300" algn="l"/>
                  <a:tab pos="3489960" algn="l"/>
                  <a:tab pos="4071620" algn="l"/>
                  <a:tab pos="4653280" algn="l"/>
                  <a:tab pos="5234940" algn="l"/>
                  <a:tab pos="5816600" algn="l"/>
                  <a:tab pos="6398260" algn="l"/>
                  <a:tab pos="6979920" algn="l"/>
                  <a:tab pos="7561580" algn="l"/>
                  <a:tab pos="8143240" algn="l"/>
                  <a:tab pos="8724900" algn="l"/>
                  <a:tab pos="9306560" algn="l"/>
                </a:tabLst>
              </a:pPr>
              <a:r>
                <a:rPr lang="en-US" b="1" dirty="0">
                  <a:latin typeface="Courier New" panose="02070309020205020404" pitchFamily="49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  <a:endPara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tabLst>
                  <a:tab pos="581660" algn="l"/>
                  <a:tab pos="1163320" algn="l"/>
                  <a:tab pos="1744980" algn="l"/>
                  <a:tab pos="2326640" algn="l"/>
                  <a:tab pos="2908300" algn="l"/>
                  <a:tab pos="3489960" algn="l"/>
                  <a:tab pos="4071620" algn="l"/>
                  <a:tab pos="4653280" algn="l"/>
                  <a:tab pos="5234940" algn="l"/>
                  <a:tab pos="5816600" algn="l"/>
                  <a:tab pos="6398260" algn="l"/>
                  <a:tab pos="6979920" algn="l"/>
                  <a:tab pos="7561580" algn="l"/>
                  <a:tab pos="8143240" algn="l"/>
                  <a:tab pos="8724900" algn="l"/>
                  <a:tab pos="9306560" algn="l"/>
                </a:tabLst>
              </a:pPr>
              <a:r>
                <a:rPr lang="en-US" b="1" dirty="0">
                  <a:latin typeface="Courier New" panose="02070309020205020404" pitchFamily="49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GDF11         61 VQQANPRGSAGPCCTPTKMSPINMLYFNDKQQIIYGKIPGMVVDRCGCS</a:t>
              </a:r>
              <a:endPara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tabLst>
                  <a:tab pos="581660" algn="l"/>
                  <a:tab pos="1163320" algn="l"/>
                  <a:tab pos="1744980" algn="l"/>
                  <a:tab pos="2326640" algn="l"/>
                  <a:tab pos="2908300" algn="l"/>
                  <a:tab pos="3489960" algn="l"/>
                  <a:tab pos="4071620" algn="l"/>
                  <a:tab pos="4653280" algn="l"/>
                  <a:tab pos="5234940" algn="l"/>
                  <a:tab pos="5816600" algn="l"/>
                  <a:tab pos="6398260" algn="l"/>
                  <a:tab pos="6979920" algn="l"/>
                  <a:tab pos="7561580" algn="l"/>
                  <a:tab pos="8143240" algn="l"/>
                  <a:tab pos="8724900" algn="l"/>
                  <a:tab pos="9306560" algn="l"/>
                </a:tabLst>
              </a:pPr>
              <a:r>
                <a:rPr lang="en-US" b="1" dirty="0" err="1">
                  <a:latin typeface="Courier New" panose="02070309020205020404" pitchFamily="49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Myostatin</a:t>
              </a:r>
              <a:r>
                <a:rPr lang="en-US" b="1" dirty="0">
                  <a:latin typeface="Courier New" panose="02070309020205020404" pitchFamily="49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    62 VHQANPRGSAGPCCTPTKMSPINMLYFNGKEQIIYGKIPAMVVDRCGCS</a:t>
              </a:r>
              <a:endPara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tabLst>
                  <a:tab pos="581660" algn="l"/>
                  <a:tab pos="1163320" algn="l"/>
                  <a:tab pos="1744980" algn="l"/>
                  <a:tab pos="2326640" algn="l"/>
                  <a:tab pos="2908300" algn="l"/>
                  <a:tab pos="3489960" algn="l"/>
                  <a:tab pos="4071620" algn="l"/>
                  <a:tab pos="4653280" algn="l"/>
                  <a:tab pos="5234940" algn="l"/>
                  <a:tab pos="5816600" algn="l"/>
                  <a:tab pos="6398260" algn="l"/>
                  <a:tab pos="6979920" algn="l"/>
                  <a:tab pos="7561580" algn="l"/>
                  <a:tab pos="8143240" algn="l"/>
                  <a:tab pos="8724900" algn="l"/>
                  <a:tab pos="9306560" algn="l"/>
                </a:tabLst>
              </a:pPr>
              <a:r>
                <a:rPr lang="en-US" b="1" dirty="0">
                  <a:latin typeface="Courier New" panose="02070309020205020404" pitchFamily="49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                * ************************** * ******** *********</a:t>
              </a:r>
              <a:endParaRPr lang="en-U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206651" y="5422520"/>
              <a:ext cx="1889760" cy="48768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</a:rPr>
                <a:t>ABCAM Antigen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368817" y="5422520"/>
              <a:ext cx="1889760" cy="48768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</a:rPr>
                <a:t>R&amp;D Antigen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435" y="1927843"/>
            <a:ext cx="4603126" cy="449030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5395" y="3308579"/>
            <a:ext cx="2725588" cy="305265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824404" y="2333155"/>
            <a:ext cx="62781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Candara" panose="020E0502030303020204" pitchFamily="34" charset="0"/>
              </a:rPr>
              <a:t>The western seems specific for GDF11</a:t>
            </a:r>
            <a:endParaRPr lang="en-US" sz="2800" b="1" dirty="0">
              <a:latin typeface="Candara" panose="020E0502030303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020507" y="4108159"/>
            <a:ext cx="37656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Candara" panose="020E0502030303020204" pitchFamily="34" charset="0"/>
                <a:sym typeface="Wingdings" panose="05000000000000000000" pitchFamily="2" charset="2"/>
              </a:rPr>
              <a:t> </a:t>
            </a:r>
            <a:r>
              <a:rPr lang="en-US" sz="2800" b="1" dirty="0" smtClean="0">
                <a:latin typeface="Candara" panose="020E0502030303020204" pitchFamily="34" charset="0"/>
              </a:rPr>
              <a:t>Unclear what this is</a:t>
            </a:r>
            <a:endParaRPr lang="en-US" sz="2800" b="1" dirty="0">
              <a:latin typeface="Candara" panose="020E0502030303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426907" y="4754764"/>
            <a:ext cx="37656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latin typeface="Candara" panose="020E0502030303020204" pitchFamily="34" charset="0"/>
                <a:sym typeface="Wingdings" panose="05000000000000000000" pitchFamily="2" charset="2"/>
              </a:rPr>
              <a:t>This is supposed to be ‘pure’ protein</a:t>
            </a:r>
            <a:endParaRPr lang="en-US" sz="2800" b="1" i="1" dirty="0">
              <a:latin typeface="Candara" panose="020E050203030302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4266" y="2165831"/>
            <a:ext cx="5248275" cy="42291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043964" y="1267106"/>
            <a:ext cx="66512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Candara" panose="020E0502030303020204" pitchFamily="34" charset="0"/>
              </a:rPr>
              <a:t>A plate based assay was also specific,</a:t>
            </a:r>
          </a:p>
          <a:p>
            <a:pPr algn="ctr"/>
            <a:r>
              <a:rPr lang="en-US" sz="2800" b="1" dirty="0">
                <a:latin typeface="Candara" panose="020E0502030303020204" pitchFamily="34" charset="0"/>
              </a:rPr>
              <a:t>w</a:t>
            </a:r>
            <a:r>
              <a:rPr lang="en-US" sz="2800" b="1" dirty="0" smtClean="0">
                <a:latin typeface="Candara" panose="020E0502030303020204" pitchFamily="34" charset="0"/>
              </a:rPr>
              <a:t>ith purified proteins</a:t>
            </a:r>
            <a:endParaRPr lang="en-US" sz="2800" b="1" dirty="0">
              <a:latin typeface="Candara" panose="020E050203030302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019" y="1358655"/>
            <a:ext cx="6715734" cy="497554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7625514" y="1308778"/>
            <a:ext cx="384517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Glass’ new assay suggested that GDF11 increased in aged human and rat serum.</a:t>
            </a:r>
            <a:endParaRPr lang="en-US" sz="28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7625514" y="3591439"/>
            <a:ext cx="41508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/>
              <a:t>Wager used plasma, </a:t>
            </a:r>
          </a:p>
          <a:p>
            <a:pPr algn="ctr"/>
            <a:r>
              <a:rPr lang="en-US" sz="2800" b="1" i="1" dirty="0" smtClean="0"/>
              <a:t>And younger ‘young’ mice</a:t>
            </a:r>
            <a:endParaRPr lang="en-US" sz="2800" b="1" i="1" dirty="0"/>
          </a:p>
        </p:txBody>
      </p:sp>
    </p:spTree>
    <p:extLst>
      <p:ext uri="{BB962C8B-B14F-4D97-AF65-F5344CB8AC3E}">
        <p14:creationId xmlns:p14="http://schemas.microsoft.com/office/powerpoint/2010/main" val="3811578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17" grpId="0"/>
      <p:bldP spid="17" grpId="1"/>
      <p:bldP spid="18" grpId="0"/>
      <p:bldP spid="18" grpId="1"/>
      <p:bldP spid="19" grpId="0"/>
      <p:bldP spid="19" grpId="1"/>
      <p:bldP spid="21" grpId="0"/>
      <p:bldP spid="21" grpId="1"/>
      <p:bldP spid="23" grpId="0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440" y="-58277"/>
            <a:ext cx="10515600" cy="1325563"/>
          </a:xfrm>
        </p:spPr>
        <p:txBody>
          <a:bodyPr/>
          <a:lstStyle/>
          <a:p>
            <a:r>
              <a:rPr lang="en-US" b="1" dirty="0" smtClean="0">
                <a:latin typeface="Candara" panose="020E0502030303020204" pitchFamily="34" charset="0"/>
              </a:rPr>
              <a:t>Plasma vs Serum &amp; why it matters</a:t>
            </a:r>
            <a:endParaRPr lang="en-US" b="1" dirty="0">
              <a:latin typeface="Candara" panose="020E0502030303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01744" y="3387974"/>
            <a:ext cx="1341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Candara" panose="020E0502030303020204" pitchFamily="34" charset="0"/>
              </a:rPr>
              <a:t>Blood</a:t>
            </a:r>
            <a:endParaRPr lang="en-US" sz="3600" b="1" dirty="0">
              <a:latin typeface="Candara" panose="020E0502030303020204" pitchFamily="34" charset="0"/>
            </a:endParaRPr>
          </a:p>
        </p:txBody>
      </p:sp>
      <p:cxnSp>
        <p:nvCxnSpPr>
          <p:cNvPr id="6" name="Straight Arrow Connector 5"/>
          <p:cNvCxnSpPr>
            <a:stCxn id="4" idx="0"/>
          </p:cNvCxnSpPr>
          <p:nvPr/>
        </p:nvCxnSpPr>
        <p:spPr>
          <a:xfrm flipV="1">
            <a:off x="3472304" y="2840286"/>
            <a:ext cx="1402080" cy="54768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stCxn id="4" idx="2"/>
          </p:cNvCxnSpPr>
          <p:nvPr/>
        </p:nvCxnSpPr>
        <p:spPr>
          <a:xfrm>
            <a:off x="3472304" y="4034305"/>
            <a:ext cx="1493520" cy="55033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042152" y="2123614"/>
            <a:ext cx="2621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Candara" panose="020E0502030303020204" pitchFamily="34" charset="0"/>
              </a:rPr>
              <a:t>Heparin, </a:t>
            </a:r>
          </a:p>
          <a:p>
            <a:r>
              <a:rPr lang="en-US" sz="2400" b="1" dirty="0" smtClean="0">
                <a:latin typeface="Candara" panose="020E0502030303020204" pitchFamily="34" charset="0"/>
              </a:rPr>
              <a:t>EDTA, etc.</a:t>
            </a:r>
            <a:endParaRPr lang="en-US" sz="2400" b="1" dirty="0">
              <a:latin typeface="Candara" panose="020E0502030303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72304" y="4320509"/>
            <a:ext cx="2621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Candara" panose="020E0502030303020204" pitchFamily="34" charset="0"/>
              </a:rPr>
              <a:t>No </a:t>
            </a:r>
          </a:p>
          <a:p>
            <a:r>
              <a:rPr lang="en-US" sz="2400" b="1" dirty="0" smtClean="0">
                <a:latin typeface="Candara" panose="020E0502030303020204" pitchFamily="34" charset="0"/>
              </a:rPr>
              <a:t>treatment</a:t>
            </a:r>
            <a:endParaRPr lang="en-US" sz="2400" b="1" dirty="0">
              <a:latin typeface="Candara" panose="020E0502030303020204" pitchFamily="34" charset="0"/>
            </a:endParaRPr>
          </a:p>
        </p:txBody>
      </p:sp>
      <p:sp>
        <p:nvSpPr>
          <p:cNvPr id="11" name="AutoShape 2" descr="Image result for eppendorf blood"/>
          <p:cNvSpPr>
            <a:spLocks noChangeAspect="1" noChangeArrowheads="1"/>
          </p:cNvSpPr>
          <p:nvPr/>
        </p:nvSpPr>
        <p:spPr bwMode="auto">
          <a:xfrm>
            <a:off x="3444240" y="317807"/>
            <a:ext cx="72510" cy="72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6" name="Picture 4" descr="http://www.clker.com/cliparts/s/o/S/Y/o/F/eppendorf-with-whole-blood-h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3610" y="2216424"/>
            <a:ext cx="530226" cy="1336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utoShape 2" descr="Image result for eppendorf blood"/>
          <p:cNvSpPr>
            <a:spLocks noChangeAspect="1" noChangeArrowheads="1"/>
          </p:cNvSpPr>
          <p:nvPr/>
        </p:nvSpPr>
        <p:spPr bwMode="auto">
          <a:xfrm>
            <a:off x="4965824" y="2779696"/>
            <a:ext cx="72510" cy="72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" name="Picture 4" descr="http://www.clker.com/cliparts/s/o/S/Y/o/F/eppendorf-with-whole-blood-h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544" y="4277562"/>
            <a:ext cx="530226" cy="1336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Arrow Connector 16"/>
          <p:cNvCxnSpPr>
            <a:stCxn id="3076" idx="3"/>
          </p:cNvCxnSpPr>
          <p:nvPr/>
        </p:nvCxnSpPr>
        <p:spPr>
          <a:xfrm>
            <a:off x="5553836" y="2884871"/>
            <a:ext cx="164806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583284" y="2364324"/>
            <a:ext cx="1618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Centrifuge</a:t>
            </a:r>
            <a:endParaRPr lang="en-US" sz="24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4520690" y="1230880"/>
            <a:ext cx="16186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Clotting Inhibited</a:t>
            </a:r>
            <a:endParaRPr lang="en-US" sz="24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4520690" y="5672053"/>
            <a:ext cx="16186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Clotting Permitted</a:t>
            </a:r>
            <a:endParaRPr lang="en-US" sz="2400" b="1" dirty="0"/>
          </a:p>
        </p:txBody>
      </p:sp>
      <p:pic>
        <p:nvPicPr>
          <p:cNvPr id="3078" name="Picture 6" descr="http://www.clker.com/cliparts/4/j/F/E/A/D/eppendorf-with-blood-wbc-and-plasma-h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4061" y="1861102"/>
            <a:ext cx="988615" cy="1656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http://www.clker.com/cliparts/4/j/F/E/A/D/eppendorf-with-blood-wbc-and-plasma-h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858" y="4059256"/>
            <a:ext cx="988615" cy="1656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www.clker.com/cliparts/1/F/W/1/g/m/serum-eppendorf-h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308" y="1848534"/>
            <a:ext cx="1040010" cy="1742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http://www.clker.com/cliparts/1/F/W/1/g/m/serum-eppendorf-h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308" y="4074926"/>
            <a:ext cx="1040010" cy="1742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9" name="Straight Arrow Connector 28"/>
          <p:cNvCxnSpPr/>
          <p:nvPr/>
        </p:nvCxnSpPr>
        <p:spPr>
          <a:xfrm>
            <a:off x="5568560" y="4831303"/>
            <a:ext cx="164806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5614398" y="4893309"/>
            <a:ext cx="1618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Centrifuge</a:t>
            </a:r>
            <a:endParaRPr lang="en-US" sz="2400" b="1" dirty="0"/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7743473" y="2884871"/>
            <a:ext cx="117084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7808888" y="4790555"/>
            <a:ext cx="117084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7743473" y="2390541"/>
            <a:ext cx="1618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Decant</a:t>
            </a:r>
            <a:endParaRPr lang="en-US" sz="2400" b="1" dirty="0"/>
          </a:p>
        </p:txBody>
      </p:sp>
      <p:sp>
        <p:nvSpPr>
          <p:cNvPr id="35" name="TextBox 34"/>
          <p:cNvSpPr txBox="1"/>
          <p:nvPr/>
        </p:nvSpPr>
        <p:spPr>
          <a:xfrm>
            <a:off x="7849169" y="4798553"/>
            <a:ext cx="1618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Decant</a:t>
            </a:r>
            <a:endParaRPr lang="en-US" sz="2400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8328893" y="1085486"/>
            <a:ext cx="18199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Plasma</a:t>
            </a:r>
            <a:endParaRPr lang="en-US" sz="3200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8557791" y="5803098"/>
            <a:ext cx="18199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Serum</a:t>
            </a:r>
          </a:p>
        </p:txBody>
      </p:sp>
      <p:pic>
        <p:nvPicPr>
          <p:cNvPr id="3084" name="Picture 12" descr="http://my-free-vector-art.com/vectors_jpg/INJECTIO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335" y="2274981"/>
            <a:ext cx="1764375" cy="2939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063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9" grpId="0"/>
      <p:bldP spid="22" grpId="0"/>
      <p:bldP spid="23" grpId="0"/>
      <p:bldP spid="30" grpId="0"/>
      <p:bldP spid="34" grpId="0"/>
      <p:bldP spid="35" grpId="0"/>
      <p:bldP spid="36" grpId="0"/>
      <p:bldP spid="3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72440" y="-2779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atin typeface="Candara" panose="020E0502030303020204" pitchFamily="34" charset="0"/>
              </a:rPr>
              <a:t>Plasma vs Serum &amp; why it matters</a:t>
            </a:r>
            <a:endParaRPr lang="en-US" b="1" dirty="0">
              <a:latin typeface="Candara" panose="020E0502030303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0" y="1036156"/>
            <a:ext cx="861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smtClean="0">
                <a:latin typeface="Candara" panose="020E0502030303020204" pitchFamily="34" charset="0"/>
              </a:rPr>
              <a:t>Human Plasma Proteins consist of about: </a:t>
            </a:r>
            <a:endParaRPr lang="en-US" sz="2800" b="1" dirty="0">
              <a:latin typeface="Candara" panose="020E0502030303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0" y="1513209"/>
            <a:ext cx="342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Candara" panose="020E0502030303020204" pitchFamily="34" charset="0"/>
              </a:rPr>
              <a:t>55% 	Albumin</a:t>
            </a:r>
            <a:endParaRPr lang="en-US" sz="2800" b="1" dirty="0">
              <a:latin typeface="Candara" panose="020E0502030303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0" y="1990262"/>
            <a:ext cx="342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Candara" panose="020E0502030303020204" pitchFamily="34" charset="0"/>
              </a:rPr>
              <a:t>38% 	Globulin</a:t>
            </a:r>
            <a:endParaRPr lang="en-US" sz="2800" b="1" dirty="0">
              <a:latin typeface="Candara" panose="020E0502030303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00" y="2453934"/>
            <a:ext cx="342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Candara" panose="020E0502030303020204" pitchFamily="34" charset="0"/>
              </a:rPr>
              <a:t>7% 	Fibrinogen</a:t>
            </a:r>
            <a:endParaRPr lang="en-US" sz="2800" b="1" dirty="0">
              <a:latin typeface="Candara" panose="020E0502030303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2000" y="2871439"/>
            <a:ext cx="342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ndara" panose="020E0502030303020204" pitchFamily="34" charset="0"/>
              </a:rPr>
              <a:t>&lt;</a:t>
            </a:r>
            <a:r>
              <a:rPr lang="en-US" sz="2800" b="1" dirty="0" smtClean="0">
                <a:latin typeface="Candara" panose="020E0502030303020204" pitchFamily="34" charset="0"/>
              </a:rPr>
              <a:t>1% 	</a:t>
            </a:r>
            <a:r>
              <a:rPr lang="en-US" sz="2800" b="1" u="sng" dirty="0" smtClean="0">
                <a:latin typeface="Candara" panose="020E0502030303020204" pitchFamily="34" charset="0"/>
              </a:rPr>
              <a:t>Other</a:t>
            </a:r>
            <a:endParaRPr lang="en-US" sz="2800" b="1" u="sng" dirty="0">
              <a:latin typeface="Candara" panose="020E05020303030202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5067300" y="1777362"/>
            <a:ext cx="5928360" cy="4839000"/>
            <a:chOff x="5730240" y="1803749"/>
            <a:chExt cx="5928360" cy="4839000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30240" y="1803749"/>
              <a:ext cx="5928360" cy="134280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91831" y="3238764"/>
              <a:ext cx="4005177" cy="3133082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82701" y="6340636"/>
              <a:ext cx="4818699" cy="302113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7962935" y="3390922"/>
              <a:ext cx="199084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latin typeface="Candara" panose="020E0502030303020204" pitchFamily="34" charset="0"/>
                </a:rPr>
                <a:t>Albumin</a:t>
              </a:r>
              <a:endParaRPr lang="en-US" sz="2800" b="1" dirty="0">
                <a:latin typeface="Candara" panose="020E0502030303020204" pitchFamily="34" charset="0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3099289" y="1425060"/>
            <a:ext cx="27197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↓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427540" y="2418893"/>
            <a:ext cx="27197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B050"/>
                </a:solidFill>
              </a:rPr>
              <a:t>↑</a:t>
            </a:r>
            <a:endParaRPr lang="en-US" sz="3200" b="1" dirty="0">
              <a:solidFill>
                <a:srgbClr val="00B05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684313" y="2825124"/>
            <a:ext cx="27197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B050"/>
                </a:solidFill>
              </a:rPr>
              <a:t>↑</a:t>
            </a:r>
            <a:endParaRPr lang="en-US" sz="3200" b="1" dirty="0">
              <a:solidFill>
                <a:srgbClr val="00B05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010486" y="2840364"/>
            <a:ext cx="27197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</a:rPr>
              <a:t>↓</a:t>
            </a:r>
            <a:endParaRPr lang="en-US" sz="3200" b="1">
              <a:solidFill>
                <a:srgbClr val="FF0000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5061741" y="2063707"/>
            <a:ext cx="5859780" cy="3898253"/>
            <a:chOff x="5270709" y="2371690"/>
            <a:chExt cx="5859780" cy="389825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70709" y="2371690"/>
              <a:ext cx="5859780" cy="842619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29324" y="5949345"/>
              <a:ext cx="5717331" cy="320598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560255" y="3214309"/>
              <a:ext cx="5336656" cy="2735036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6758631" y="3233626"/>
              <a:ext cx="161775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>
                  <a:latin typeface="Candara" panose="020E0502030303020204" pitchFamily="34" charset="0"/>
                </a:rPr>
                <a:t>Fibrinogen</a:t>
              </a:r>
              <a:endParaRPr lang="en-US" sz="2400" dirty="0">
                <a:latin typeface="Candara" panose="020E0502030303020204" pitchFamily="34" charset="0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537790" y="3626145"/>
            <a:ext cx="406177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Candara" panose="020E0502030303020204" pitchFamily="34" charset="0"/>
              </a:rPr>
              <a:t>Changes in the major blood proteins can affect the relative abundance of ‘Other’ proteins</a:t>
            </a:r>
            <a:endParaRPr lang="en-US" sz="2800" b="1" dirty="0">
              <a:latin typeface="Candara" panose="020E0502030303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72484" y="5700350"/>
            <a:ext cx="40617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latin typeface="Candara" panose="020E0502030303020204" pitchFamily="34" charset="0"/>
              </a:rPr>
              <a:t>…like GDF11</a:t>
            </a:r>
            <a:endParaRPr lang="en-US" sz="2800" b="1" i="1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1604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280" y="100965"/>
            <a:ext cx="10515600" cy="1325563"/>
          </a:xfrm>
        </p:spPr>
        <p:txBody>
          <a:bodyPr/>
          <a:lstStyle/>
          <a:p>
            <a:r>
              <a:rPr lang="en-US" b="1" dirty="0" smtClean="0">
                <a:latin typeface="Candara" panose="020E0502030303020204" pitchFamily="34" charset="0"/>
              </a:rPr>
              <a:t>GDF11 mRNA and Age</a:t>
            </a:r>
            <a:endParaRPr lang="en-US" b="1" dirty="0">
              <a:latin typeface="Candara" panose="020E0502030303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781" y="1808539"/>
            <a:ext cx="6572745" cy="37140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385526" y="2791003"/>
            <a:ext cx="43250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Candara" panose="020E0502030303020204" pitchFamily="34" charset="0"/>
              </a:rPr>
              <a:t>Wagers reported high GDF11  mRNA expression in several tissues, especially spleen, which decreased with age</a:t>
            </a:r>
            <a:endParaRPr lang="en-US" sz="2400" b="1" dirty="0">
              <a:latin typeface="Candara" panose="020E0502030303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781" y="1426528"/>
            <a:ext cx="5070231" cy="498458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137854" y="1792288"/>
            <a:ext cx="676031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Candara" panose="020E0502030303020204" pitchFamily="34" charset="0"/>
              </a:rPr>
              <a:t>Using nearly identical techniques Glass showed that GDF11 mRNA increased in rat skeletal muscle with age.</a:t>
            </a:r>
            <a:endParaRPr lang="en-US" sz="2800" b="1" dirty="0">
              <a:latin typeface="Candara" panose="020E0502030303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18712" y="3483767"/>
            <a:ext cx="46591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latin typeface="Candara" panose="020E0502030303020204" pitchFamily="34" charset="0"/>
              </a:rPr>
              <a:t>This does not directly contradict Wagers findings.</a:t>
            </a:r>
            <a:endParaRPr lang="en-US" sz="2800" b="1" i="1" dirty="0">
              <a:latin typeface="Candara" panose="020E0502030303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898252" y="4942414"/>
            <a:ext cx="562709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latin typeface="Candara" panose="020E0502030303020204" pitchFamily="34" charset="0"/>
              </a:rPr>
              <a:t>Since GDF11 and </a:t>
            </a:r>
            <a:r>
              <a:rPr lang="en-US" sz="2800" b="1" i="1" dirty="0" err="1" smtClean="0">
                <a:latin typeface="Candara" panose="020E0502030303020204" pitchFamily="34" charset="0"/>
              </a:rPr>
              <a:t>Myostatin</a:t>
            </a:r>
            <a:r>
              <a:rPr lang="en-US" sz="2800" b="1" i="1" dirty="0" smtClean="0">
                <a:latin typeface="Candara" panose="020E0502030303020204" pitchFamily="34" charset="0"/>
              </a:rPr>
              <a:t> are regulated post-translationally this may not matter anyway.</a:t>
            </a:r>
            <a:endParaRPr lang="en-US" sz="2800" b="1" i="1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6577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2" grpId="0"/>
      <p:bldP spid="13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790" y="121285"/>
            <a:ext cx="10515600" cy="1325563"/>
          </a:xfrm>
        </p:spPr>
        <p:txBody>
          <a:bodyPr/>
          <a:lstStyle/>
          <a:p>
            <a:r>
              <a:rPr lang="en-US" b="1" dirty="0" smtClean="0">
                <a:latin typeface="Candara" panose="020E0502030303020204" pitchFamily="34" charset="0"/>
              </a:rPr>
              <a:t>GDF11 and </a:t>
            </a:r>
            <a:r>
              <a:rPr lang="en-US" b="1" dirty="0" err="1" smtClean="0">
                <a:latin typeface="Candara" panose="020E0502030303020204" pitchFamily="34" charset="0"/>
              </a:rPr>
              <a:t>Myostatin</a:t>
            </a:r>
            <a:r>
              <a:rPr lang="en-US" b="1" dirty="0" smtClean="0">
                <a:latin typeface="Candara" panose="020E0502030303020204" pitchFamily="34" charset="0"/>
              </a:rPr>
              <a:t> Signaling</a:t>
            </a:r>
            <a:endParaRPr lang="en-US" b="1" dirty="0">
              <a:latin typeface="Candara" panose="020E0502030303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7143" y="2035989"/>
            <a:ext cx="3311356" cy="32889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22642" y="5324970"/>
            <a:ext cx="25291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Candara" panose="020E0502030303020204" pitchFamily="34" charset="0"/>
              </a:rPr>
              <a:t>Human </a:t>
            </a:r>
            <a:r>
              <a:rPr lang="en-US" sz="2400" b="1" dirty="0" err="1" smtClean="0">
                <a:latin typeface="Candara" panose="020E0502030303020204" pitchFamily="34" charset="0"/>
              </a:rPr>
              <a:t>myotubes</a:t>
            </a:r>
            <a:endParaRPr lang="en-US" sz="2400" b="1" dirty="0">
              <a:latin typeface="Candara" panose="020E0502030303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10830" y="5324970"/>
            <a:ext cx="3285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Candara" panose="020E0502030303020204" pitchFamily="34" charset="0"/>
              </a:rPr>
              <a:t>Human cardiomyocytes</a:t>
            </a:r>
            <a:endParaRPr lang="en-US" sz="2400" b="1" dirty="0">
              <a:latin typeface="Candara" panose="020E0502030303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64161" y="1199310"/>
            <a:ext cx="75263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Candara" panose="020E0502030303020204" pitchFamily="34" charset="0"/>
              </a:rPr>
              <a:t>Wagers and Glass reported that GDF11 and </a:t>
            </a:r>
            <a:r>
              <a:rPr lang="en-US" sz="2400" b="1" dirty="0" err="1" smtClean="0">
                <a:latin typeface="Candara" panose="020E0502030303020204" pitchFamily="34" charset="0"/>
              </a:rPr>
              <a:t>Myostatin</a:t>
            </a:r>
            <a:r>
              <a:rPr lang="en-US" sz="2400" b="1" dirty="0" smtClean="0">
                <a:latin typeface="Candara" panose="020E0502030303020204" pitchFamily="34" charset="0"/>
              </a:rPr>
              <a:t> </a:t>
            </a:r>
          </a:p>
          <a:p>
            <a:pPr algn="ctr"/>
            <a:r>
              <a:rPr lang="en-US" sz="2400" b="1" dirty="0" smtClean="0">
                <a:latin typeface="Candara" panose="020E0502030303020204" pitchFamily="34" charset="0"/>
              </a:rPr>
              <a:t>Promoted SMAD2/3 phosphorylation </a:t>
            </a:r>
            <a:r>
              <a:rPr lang="en-US" sz="2400" b="1" i="1" dirty="0" smtClean="0">
                <a:latin typeface="Candara" panose="020E0502030303020204" pitchFamily="34" charset="0"/>
              </a:rPr>
              <a:t>in vitro</a:t>
            </a:r>
            <a:r>
              <a:rPr lang="en-US" sz="2400" b="1" dirty="0" smtClean="0">
                <a:latin typeface="Candara" panose="020E0502030303020204" pitchFamily="34" charset="0"/>
              </a:rPr>
              <a:t> 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733" y="2517720"/>
            <a:ext cx="3053374" cy="303808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6986" y="2875434"/>
            <a:ext cx="5695986" cy="253984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6579" y="2517720"/>
            <a:ext cx="4762500" cy="2835406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7775547" y="5324970"/>
            <a:ext cx="39756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SMAD2/3 Reporter Assay</a:t>
            </a:r>
            <a:endParaRPr lang="en-US" sz="2400" b="1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22097" y="1313067"/>
            <a:ext cx="3990763" cy="518380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03023" y="2854553"/>
            <a:ext cx="4299663" cy="3796511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1090570" y="1648580"/>
            <a:ext cx="64111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Candara" panose="020E0502030303020204" pitchFamily="34" charset="0"/>
              </a:rPr>
              <a:t>Glass further demonstrated that the mRNA changes induced in human myoblasts are almost identical</a:t>
            </a:r>
            <a:endParaRPr lang="en-US" sz="2400" b="1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1987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/>
      <p:bldP spid="8" grpId="1"/>
      <p:bldP spid="27" grpId="0"/>
      <p:bldP spid="27" grpId="1"/>
      <p:bldP spid="3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320" y="243205"/>
            <a:ext cx="10515600" cy="1325563"/>
          </a:xfrm>
        </p:spPr>
        <p:txBody>
          <a:bodyPr/>
          <a:lstStyle/>
          <a:p>
            <a:r>
              <a:rPr lang="en-US" b="1" dirty="0" smtClean="0">
                <a:latin typeface="Candara" panose="020E0502030303020204" pitchFamily="34" charset="0"/>
              </a:rPr>
              <a:t>GDF11 and Aging Muscle</a:t>
            </a:r>
            <a:endParaRPr lang="en-US" b="1" dirty="0">
              <a:latin typeface="Candara" panose="020E0502030303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64088" y="2155791"/>
            <a:ext cx="530577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Candara" panose="020E0502030303020204" pitchFamily="34" charset="0"/>
              </a:rPr>
              <a:t>Might add some stuff here. Glass didn’t tackle the aging muscle issue as thoroughly as Wagers, so it’s hard to make direct comparisons. </a:t>
            </a:r>
            <a:endParaRPr lang="en-US" sz="2800" b="1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0664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34132" y="0"/>
            <a:ext cx="11228862" cy="1325563"/>
          </a:xfrm>
        </p:spPr>
        <p:txBody>
          <a:bodyPr/>
          <a:lstStyle/>
          <a:p>
            <a:r>
              <a:rPr lang="en-US" b="1" dirty="0" smtClean="0">
                <a:latin typeface="Candara" panose="020E0502030303020204" pitchFamily="34" charset="0"/>
              </a:rPr>
              <a:t>Muscle ‘Rejuvenation’:</a:t>
            </a:r>
            <a:r>
              <a:rPr lang="en-US" dirty="0" smtClean="0">
                <a:latin typeface="Candara" panose="020E0502030303020204" pitchFamily="34" charset="0"/>
              </a:rPr>
              <a:t> GDF11 and </a:t>
            </a:r>
            <a:r>
              <a:rPr lang="en-US" dirty="0" err="1" smtClean="0">
                <a:latin typeface="Candara" panose="020E0502030303020204" pitchFamily="34" charset="0"/>
              </a:rPr>
              <a:t>Myostatin</a:t>
            </a:r>
            <a:endParaRPr lang="en-US" dirty="0">
              <a:latin typeface="Candara" panose="020E0502030303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8082" y="1214506"/>
            <a:ext cx="11180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Candara" panose="020E0502030303020204" pitchFamily="34" charset="0"/>
              </a:rPr>
              <a:t>Wager claimed that GDF11 improved old mice’s recovery from muscle </a:t>
            </a:r>
            <a:r>
              <a:rPr lang="en-US" sz="2400" b="1" dirty="0" err="1" smtClean="0">
                <a:latin typeface="Candara" panose="020E0502030303020204" pitchFamily="34" charset="0"/>
              </a:rPr>
              <a:t>cryo</a:t>
            </a:r>
            <a:r>
              <a:rPr lang="en-US" sz="2400" b="1" dirty="0" smtClean="0">
                <a:latin typeface="Candara" panose="020E0502030303020204" pitchFamily="34" charset="0"/>
              </a:rPr>
              <a:t>-injury</a:t>
            </a:r>
            <a:endParaRPr lang="en-US" sz="2400" b="1" dirty="0">
              <a:latin typeface="Candara" panose="020E0502030303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012" y="1841510"/>
            <a:ext cx="2804018" cy="24088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83" y="4250382"/>
            <a:ext cx="2708275" cy="23012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8901" y="1841510"/>
            <a:ext cx="2778993" cy="47835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2283" y="1841510"/>
            <a:ext cx="4557077" cy="464978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34541" y="1448947"/>
            <a:ext cx="11180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Candara" panose="020E0502030303020204" pitchFamily="34" charset="0"/>
              </a:rPr>
              <a:t>Glass reported GDF11 did not improve </a:t>
            </a:r>
            <a:r>
              <a:rPr lang="en-US" sz="2400" b="1" dirty="0" err="1" smtClean="0">
                <a:latin typeface="Candara" panose="020E0502030303020204" pitchFamily="34" charset="0"/>
              </a:rPr>
              <a:t>cardiotoxin</a:t>
            </a:r>
            <a:r>
              <a:rPr lang="en-US" sz="2400" b="1" dirty="0" smtClean="0">
                <a:latin typeface="Candara" panose="020E0502030303020204" pitchFamily="34" charset="0"/>
              </a:rPr>
              <a:t> recovery in aged mice</a:t>
            </a:r>
            <a:endParaRPr lang="en-US" sz="2400" b="1" dirty="0">
              <a:latin typeface="Candara" panose="020E0502030303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012" y="2619336"/>
            <a:ext cx="3181522" cy="27971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39331" y="2619336"/>
            <a:ext cx="3125392" cy="27561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94933" y="2196687"/>
            <a:ext cx="4703371" cy="351523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17313" y="5852961"/>
            <a:ext cx="11180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Candara" panose="020E0502030303020204" pitchFamily="34" charset="0"/>
              </a:rPr>
              <a:t>... But without making a comparison between old an young mice</a:t>
            </a:r>
            <a:endParaRPr lang="en-US" sz="2400" b="1" dirty="0">
              <a:latin typeface="Candara" panose="020E0502030303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4255" y="1928132"/>
            <a:ext cx="4092974" cy="220780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357702" y="1243878"/>
            <a:ext cx="10105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Candara" panose="020E0502030303020204" pitchFamily="34" charset="0"/>
              </a:rPr>
              <a:t>Glass ran a separate short-term, high dose GDF11 treatment in young mice </a:t>
            </a:r>
            <a:endParaRPr lang="en-US" sz="2400" b="1" dirty="0">
              <a:latin typeface="Candara" panose="020E0502030303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0150" y="4283488"/>
            <a:ext cx="4117079" cy="220780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82344" y="2135727"/>
            <a:ext cx="5319309" cy="400042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82344" y="2135727"/>
            <a:ext cx="5319309" cy="3941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970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"/>
                            </p:stCondLst>
                            <p:childTnLst>
                              <p:par>
                                <p:cTn id="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9" grpId="0"/>
      <p:bldP spid="9" grpId="1"/>
      <p:bldP spid="14" grpId="0"/>
      <p:bldP spid="14" grpId="1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0"/>
            <a:ext cx="10515600" cy="1325563"/>
          </a:xfrm>
        </p:spPr>
        <p:txBody>
          <a:bodyPr/>
          <a:lstStyle/>
          <a:p>
            <a:r>
              <a:rPr lang="en-US" b="1" dirty="0" smtClean="0">
                <a:latin typeface="Candara" panose="020E0502030303020204" pitchFamily="34" charset="0"/>
              </a:rPr>
              <a:t>A big to do about nothing?</a:t>
            </a:r>
            <a:endParaRPr lang="en-US" b="1" dirty="0">
              <a:latin typeface="Candara" panose="020E0502030303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348" y="1600230"/>
            <a:ext cx="4368322" cy="4917796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grpSp>
        <p:nvGrpSpPr>
          <p:cNvPr id="14" name="Group 13"/>
          <p:cNvGrpSpPr/>
          <p:nvPr/>
        </p:nvGrpSpPr>
        <p:grpSpPr>
          <a:xfrm>
            <a:off x="4838330" y="3103943"/>
            <a:ext cx="6775917" cy="3390461"/>
            <a:chOff x="5978769" y="6236677"/>
            <a:chExt cx="7924800" cy="3845169"/>
          </a:xfrm>
        </p:grpSpPr>
        <p:sp>
          <p:nvSpPr>
            <p:cNvPr id="13" name="Rectangle 12"/>
            <p:cNvSpPr/>
            <p:nvPr/>
          </p:nvSpPr>
          <p:spPr>
            <a:xfrm>
              <a:off x="5978769" y="6236677"/>
              <a:ext cx="7924800" cy="3845169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6120595" y="6395759"/>
              <a:ext cx="7737254" cy="3527003"/>
              <a:chOff x="1557217" y="2182089"/>
              <a:chExt cx="7737254" cy="3527003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57217" y="2798046"/>
                <a:ext cx="7737254" cy="2911046"/>
              </a:xfrm>
              <a:prstGeom prst="rect">
                <a:avLst/>
              </a:prstGeom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387494" y="2182089"/>
                <a:ext cx="4076700" cy="695325"/>
              </a:xfrm>
              <a:prstGeom prst="rect">
                <a:avLst/>
              </a:prstGeom>
            </p:spPr>
          </p:pic>
        </p:grpSp>
      </p:grpSp>
      <p:sp>
        <p:nvSpPr>
          <p:cNvPr id="15" name="TextBox 14"/>
          <p:cNvSpPr txBox="1"/>
          <p:nvPr/>
        </p:nvSpPr>
        <p:spPr>
          <a:xfrm>
            <a:off x="6817173" y="1840039"/>
            <a:ext cx="419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Candara" panose="020E0502030303020204" pitchFamily="34" charset="0"/>
              </a:rPr>
              <a:t>2013 – 2014…</a:t>
            </a:r>
            <a:endParaRPr lang="en-US" sz="3600" b="1" dirty="0">
              <a:latin typeface="Candara" panose="020E0502030303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348" y="2805921"/>
            <a:ext cx="5600243" cy="3753042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5196" y="1690013"/>
            <a:ext cx="5729837" cy="486895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20146" y="1797192"/>
            <a:ext cx="1905000" cy="107632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163492" y="1600230"/>
            <a:ext cx="419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Candara" panose="020E0502030303020204" pitchFamily="34" charset="0"/>
              </a:rPr>
              <a:t>…2015</a:t>
            </a:r>
            <a:endParaRPr lang="en-US" sz="4000" b="1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3700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34132" y="0"/>
            <a:ext cx="11228862" cy="1325563"/>
          </a:xfrm>
        </p:spPr>
        <p:txBody>
          <a:bodyPr/>
          <a:lstStyle/>
          <a:p>
            <a:r>
              <a:rPr lang="en-US" b="1" dirty="0" smtClean="0">
                <a:latin typeface="Candara" panose="020E0502030303020204" pitchFamily="34" charset="0"/>
              </a:rPr>
              <a:t>Muscle Stem Cells:</a:t>
            </a:r>
            <a:r>
              <a:rPr lang="en-US" dirty="0" smtClean="0">
                <a:latin typeface="Candara" panose="020E0502030303020204" pitchFamily="34" charset="0"/>
              </a:rPr>
              <a:t> GDF11 and </a:t>
            </a:r>
            <a:r>
              <a:rPr lang="en-US" dirty="0" err="1" smtClean="0">
                <a:latin typeface="Candara" panose="020E0502030303020204" pitchFamily="34" charset="0"/>
              </a:rPr>
              <a:t>Myostatin</a:t>
            </a:r>
            <a:endParaRPr lang="en-US" dirty="0">
              <a:latin typeface="Candara" panose="020E0502030303020204" pitchFamily="34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459550" y="2341738"/>
            <a:ext cx="5288279" cy="3444940"/>
            <a:chOff x="459550" y="2341738"/>
            <a:chExt cx="5288279" cy="344494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9550" y="3240911"/>
              <a:ext cx="5288279" cy="2545767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865198" y="2341738"/>
              <a:ext cx="12384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Candara" panose="020E0502030303020204" pitchFamily="34" charset="0"/>
                </a:rPr>
                <a:t>8-12 weeks</a:t>
              </a:r>
              <a:endParaRPr lang="en-US" b="1" dirty="0">
                <a:latin typeface="Candara" panose="020E0502030303020204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078480" y="2341738"/>
              <a:ext cx="12384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Candara" panose="020E0502030303020204" pitchFamily="34" charset="0"/>
                </a:rPr>
                <a:t>24 months</a:t>
              </a:r>
              <a:endParaRPr lang="en-US" b="1" dirty="0">
                <a:latin typeface="Candara" panose="020E0502030303020204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124603" y="2266153"/>
            <a:ext cx="5957636" cy="3752951"/>
            <a:chOff x="6124603" y="2266153"/>
            <a:chExt cx="5957636" cy="375295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24603" y="2711070"/>
              <a:ext cx="5437864" cy="3308034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 rot="18992938">
              <a:off x="7572947" y="3022942"/>
              <a:ext cx="12384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Candara" panose="020E0502030303020204" pitchFamily="34" charset="0"/>
                </a:rPr>
                <a:t>25</a:t>
              </a:r>
              <a:endParaRPr lang="en-US" b="1" dirty="0">
                <a:latin typeface="Candara" panose="020E0502030303020204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 rot="18992938">
              <a:off x="8033662" y="3086344"/>
              <a:ext cx="12384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Candara" panose="020E0502030303020204" pitchFamily="34" charset="0"/>
                </a:rPr>
                <a:t>50</a:t>
              </a:r>
              <a:endParaRPr lang="en-US" b="1" dirty="0">
                <a:latin typeface="Candara" panose="020E050203030302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18992938">
              <a:off x="10383033" y="3302664"/>
              <a:ext cx="12384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Candara" panose="020E0502030303020204" pitchFamily="34" charset="0"/>
                </a:rPr>
                <a:t>25</a:t>
              </a:r>
              <a:endParaRPr lang="en-US" b="1" dirty="0">
                <a:latin typeface="Candara" panose="020E0502030303020204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 rot="18992938">
              <a:off x="10843748" y="3366066"/>
              <a:ext cx="12384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Candara" panose="020E0502030303020204" pitchFamily="34" charset="0"/>
                </a:rPr>
                <a:t>50</a:t>
              </a:r>
              <a:endParaRPr lang="en-US" b="1" dirty="0">
                <a:latin typeface="Candara" panose="020E050203030302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18992938">
              <a:off x="7004579" y="2654656"/>
              <a:ext cx="12384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Candara" panose="020E0502030303020204" pitchFamily="34" charset="0"/>
                </a:rPr>
                <a:t>0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 rot="18992938">
              <a:off x="10036842" y="3214594"/>
              <a:ext cx="12384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Candara" panose="020E0502030303020204" pitchFamily="34" charset="0"/>
                </a:rPr>
                <a:t>0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153724" y="2266153"/>
              <a:ext cx="12384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Candara" panose="020E0502030303020204" pitchFamily="34" charset="0"/>
                </a:rPr>
                <a:t>4-month</a:t>
              </a:r>
              <a:endParaRPr lang="en-US" b="1" dirty="0">
                <a:latin typeface="Candara" panose="020E0502030303020204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0079537" y="2279384"/>
              <a:ext cx="12384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Candara" panose="020E0502030303020204" pitchFamily="34" charset="0"/>
                </a:rPr>
                <a:t>24 months</a:t>
              </a:r>
              <a:endParaRPr lang="en-US" b="1" dirty="0">
                <a:latin typeface="Candara" panose="020E0502030303020204" pitchFamily="34" charset="0"/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89540" y="1274667"/>
            <a:ext cx="60524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Candara" panose="020E0502030303020204" pitchFamily="34" charset="0"/>
              </a:rPr>
              <a:t>Wager reported that GDF11 improved survival/proliferation of aged MSCs </a:t>
            </a:r>
            <a:r>
              <a:rPr lang="en-US" sz="2400" b="1" i="1" dirty="0" smtClean="0">
                <a:latin typeface="Candara" panose="020E0502030303020204" pitchFamily="34" charset="0"/>
              </a:rPr>
              <a:t>in vitro</a:t>
            </a:r>
            <a:endParaRPr lang="en-US" sz="2400" b="1" dirty="0">
              <a:latin typeface="Candara" panose="020E0502030303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153631" y="1305169"/>
            <a:ext cx="59149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Candara" panose="020E0502030303020204" pitchFamily="34" charset="0"/>
              </a:rPr>
              <a:t>Glass reported GDF11 reduced survival &amp; proliferation of young &amp; aged MSCs </a:t>
            </a:r>
            <a:r>
              <a:rPr lang="en-US" sz="2400" b="1" i="1" dirty="0" smtClean="0">
                <a:latin typeface="Candara" panose="020E0502030303020204" pitchFamily="34" charset="0"/>
              </a:rPr>
              <a:t>in vitro</a:t>
            </a:r>
            <a:endParaRPr lang="en-US" sz="2400" b="1" i="1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2697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236" y="125193"/>
            <a:ext cx="10515600" cy="1325563"/>
          </a:xfrm>
        </p:spPr>
        <p:txBody>
          <a:bodyPr/>
          <a:lstStyle/>
          <a:p>
            <a:r>
              <a:rPr lang="en-US" b="1" dirty="0" smtClean="0">
                <a:latin typeface="Candara" panose="020E0502030303020204" pitchFamily="34" charset="0"/>
              </a:rPr>
              <a:t>Other Ongoing GDF11 research</a:t>
            </a:r>
            <a:endParaRPr lang="en-US" b="1" dirty="0">
              <a:latin typeface="Candara" panose="020E0502030303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883877" y="1088571"/>
            <a:ext cx="9080190" cy="5377483"/>
            <a:chOff x="1303629" y="1180281"/>
            <a:chExt cx="9080190" cy="537748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03629" y="1180281"/>
              <a:ext cx="9080190" cy="3307862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2295024" y="4618772"/>
              <a:ext cx="7872599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b="1" dirty="0" smtClean="0">
                  <a:latin typeface="Times New Roman" panose="02020603050405020304" pitchFamily="18" charset="0"/>
                </a:rPr>
                <a:t>Conclusions: </a:t>
              </a:r>
            </a:p>
            <a:p>
              <a:r>
                <a:rPr lang="en-US" sz="2400" dirty="0" smtClean="0">
                  <a:latin typeface="Times New Roman" panose="02020603050405020304" pitchFamily="18" charset="0"/>
                </a:rPr>
                <a:t>Our </a:t>
              </a:r>
              <a:r>
                <a:rPr lang="en-US" sz="2400" dirty="0">
                  <a:latin typeface="Times New Roman" panose="02020603050405020304" pitchFamily="18" charset="0"/>
                </a:rPr>
                <a:t>studies show that there is no age-related </a:t>
              </a:r>
              <a:r>
                <a:rPr lang="en-US" sz="2400" dirty="0" smtClean="0">
                  <a:latin typeface="Times New Roman" panose="02020603050405020304" pitchFamily="18" charset="0"/>
                </a:rPr>
                <a:t>pathological cardiac hypertrophy in </a:t>
              </a:r>
              <a:r>
                <a:rPr lang="en-US" sz="2400" dirty="0">
                  <a:latin typeface="Times New Roman" panose="02020603050405020304" pitchFamily="18" charset="0"/>
                </a:rPr>
                <a:t>disease free 24-month-old C57BL/6 </a:t>
              </a:r>
            </a:p>
            <a:p>
              <a:r>
                <a:rPr lang="en-US" sz="2400" dirty="0">
                  <a:latin typeface="Times New Roman" panose="02020603050405020304" pitchFamily="18" charset="0"/>
                </a:rPr>
                <a:t>mice and that </a:t>
              </a:r>
              <a:r>
                <a:rPr lang="en-US" sz="2400" b="1" u="sng" dirty="0">
                  <a:latin typeface="Times New Roman" panose="02020603050405020304" pitchFamily="18" charset="0"/>
                </a:rPr>
                <a:t>restoring GDF11 in old mice has no effect on cardiac structure or function. </a:t>
              </a:r>
              <a:endParaRPr lang="en-US" sz="2400" b="1" u="sng" dirty="0">
                <a:effectLst/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493279" y="1088571"/>
            <a:ext cx="8680927" cy="5176040"/>
            <a:chOff x="2396490" y="1654346"/>
            <a:chExt cx="6913245" cy="372632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82265" y="1654346"/>
              <a:ext cx="6427470" cy="266957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96490" y="1740480"/>
              <a:ext cx="485775" cy="253365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41753" y="4456747"/>
              <a:ext cx="6477000" cy="923925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823406" y="1480457"/>
            <a:ext cx="10140661" cy="4326759"/>
            <a:chOff x="2074203" y="2080100"/>
            <a:chExt cx="9279597" cy="3689984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074203" y="2080100"/>
              <a:ext cx="6130213" cy="3689984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8607117" y="2438647"/>
              <a:ext cx="2746683" cy="26776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b="1" u="sng" dirty="0">
                  <a:latin typeface="Candara" panose="020E0502030303020204" pitchFamily="34" charset="0"/>
                </a:rPr>
                <a:t>Conclusion</a:t>
              </a:r>
            </a:p>
            <a:p>
              <a:r>
                <a:rPr lang="en-US" sz="2400" b="1" dirty="0" smtClean="0">
                  <a:latin typeface="Candara" panose="020E0502030303020204" pitchFamily="34" charset="0"/>
                </a:rPr>
                <a:t>…higher </a:t>
              </a:r>
              <a:r>
                <a:rPr lang="en-US" sz="2400" b="1" dirty="0">
                  <a:latin typeface="Candara" panose="020E0502030303020204" pitchFamily="34" charset="0"/>
                </a:rPr>
                <a:t>GDF11/8 levels are associated with lower risk of </a:t>
              </a:r>
              <a:r>
                <a:rPr lang="en-US" sz="2400" b="1" dirty="0" smtClean="0">
                  <a:latin typeface="Candara" panose="020E0502030303020204" pitchFamily="34" charset="0"/>
                </a:rPr>
                <a:t>cardiovascular events </a:t>
              </a:r>
              <a:r>
                <a:rPr lang="en-US" sz="2400" b="1" dirty="0">
                  <a:latin typeface="Candara" panose="020E0502030303020204" pitchFamily="34" charset="0"/>
                </a:rPr>
                <a:t>and death. </a:t>
              </a:r>
              <a:endParaRPr lang="en-US" sz="2400" b="1" dirty="0">
                <a:effectLst/>
                <a:latin typeface="Candara" panose="020E0502030303020204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45528" y="1553818"/>
            <a:ext cx="11582015" cy="4346102"/>
            <a:chOff x="1575681" y="6998468"/>
            <a:chExt cx="11159987" cy="3874962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575681" y="6998468"/>
              <a:ext cx="8166515" cy="3874962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9742196" y="7461120"/>
              <a:ext cx="2993472" cy="26776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b="1" u="sng" dirty="0">
                  <a:latin typeface="Candara" panose="020E0502030303020204" pitchFamily="34" charset="0"/>
                </a:rPr>
                <a:t>Conclusions:</a:t>
              </a:r>
            </a:p>
            <a:p>
              <a:r>
                <a:rPr lang="en-US" sz="2400" b="1" dirty="0">
                  <a:latin typeface="Candara" panose="020E0502030303020204" pitchFamily="34" charset="0"/>
                </a:rPr>
                <a:t>This study provides evidence that GDF11 improves </a:t>
              </a:r>
              <a:r>
                <a:rPr lang="en-US" sz="2400" b="1" dirty="0" smtClean="0">
                  <a:latin typeface="Candara" panose="020E0502030303020204" pitchFamily="34" charset="0"/>
                </a:rPr>
                <a:t>growth </a:t>
              </a:r>
              <a:r>
                <a:rPr lang="en-US" sz="2400" b="1" dirty="0">
                  <a:latin typeface="Candara" panose="020E0502030303020204" pitchFamily="34" charset="0"/>
                </a:rPr>
                <a:t>parameters in </a:t>
              </a:r>
              <a:r>
                <a:rPr lang="en-US" sz="2400" b="1" dirty="0" smtClean="0">
                  <a:latin typeface="Candara" panose="020E0502030303020204" pitchFamily="34" charset="0"/>
                </a:rPr>
                <a:t>peripheral blood EPCs</a:t>
              </a:r>
              <a:endParaRPr lang="en-US" sz="2400" b="1" dirty="0">
                <a:effectLst/>
                <a:latin typeface="Candara" panose="020E0502030303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6984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800" y="30851"/>
            <a:ext cx="10515600" cy="1325563"/>
          </a:xfrm>
        </p:spPr>
        <p:txBody>
          <a:bodyPr/>
          <a:lstStyle/>
          <a:p>
            <a:r>
              <a:rPr lang="en-US" b="1" dirty="0" smtClean="0">
                <a:latin typeface="Candara" panose="020E0502030303020204" pitchFamily="34" charset="0"/>
              </a:rPr>
              <a:t>News and Comment</a:t>
            </a:r>
            <a:endParaRPr lang="en-US" b="1" dirty="0">
              <a:latin typeface="Candara" panose="020E0502030303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738" y="1383030"/>
            <a:ext cx="4416374" cy="51101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518" y="934353"/>
            <a:ext cx="4452035" cy="5080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3714" y="1785079"/>
            <a:ext cx="4692686" cy="8690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9686" y="2996781"/>
            <a:ext cx="2847699" cy="58825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0561" y="3890393"/>
            <a:ext cx="4558992" cy="614996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6424040" y="5005119"/>
            <a:ext cx="5000183" cy="1042572"/>
            <a:chOff x="6424040" y="5005119"/>
            <a:chExt cx="5000183" cy="1042572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424040" y="5058350"/>
              <a:ext cx="5000183" cy="989341"/>
            </a:xfrm>
            <a:prstGeom prst="rect">
              <a:avLst/>
            </a:prstGeom>
          </p:spPr>
        </p:pic>
        <p:cxnSp>
          <p:nvCxnSpPr>
            <p:cNvPr id="16" name="Straight Connector 15"/>
            <p:cNvCxnSpPr/>
            <p:nvPr/>
          </p:nvCxnSpPr>
          <p:spPr>
            <a:xfrm>
              <a:off x="8503920" y="5986731"/>
              <a:ext cx="1508760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9172956" y="5005119"/>
              <a:ext cx="3477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: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328371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-220178" y="2200233"/>
            <a:ext cx="12513778" cy="4278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…it may be possibly to induce GDF11 expression pharmacologically.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2400" dirty="0">
              <a:latin typeface="Candara" panose="020E05020303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Trichostatin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(TSA) increases the expression of GDF11,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likely via histone deacetylase (HDAC) inhibition.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2400" dirty="0">
              <a:latin typeface="Candara" panose="020E05020303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TSA also decreases expression of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follistatin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(FST),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GDF11 and MSTN antagonist</a:t>
            </a:r>
            <a:r>
              <a:rPr kumimoji="0" lang="en-US" altLang="en-US" sz="2400" b="0" i="1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 tooltip="Zhang, 2004 #1048"/>
              </a:rPr>
              <a:t>2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2400" dirty="0">
              <a:latin typeface="Candara" panose="020E05020303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Orally available HDAC inhibitors may promote GDF11 expression in similar manner...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2800" dirty="0">
              <a:latin typeface="Candara" panose="020E0502030303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ndara" panose="020E0502030303020204" pitchFamily="34" charset="0"/>
              </a:rPr>
              <a:t>Ultimately</a:t>
            </a:r>
            <a:r>
              <a:rPr kumimoji="0" lang="en-US" altLang="en-US" sz="28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ndara" panose="020E0502030303020204" pitchFamily="34" charset="0"/>
              </a:rPr>
              <a:t> decided other work seemed more promising</a:t>
            </a:r>
            <a:endParaRPr kumimoji="0" lang="en-US" alt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ndara" panose="020E0502030303020204" pitchFamily="34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02920" y="0"/>
            <a:ext cx="10515600" cy="1325563"/>
          </a:xfrm>
        </p:spPr>
        <p:txBody>
          <a:bodyPr/>
          <a:lstStyle/>
          <a:p>
            <a:r>
              <a:rPr lang="en-US" b="1" dirty="0" smtClean="0">
                <a:latin typeface="Candara" panose="020E0502030303020204" pitchFamily="34" charset="0"/>
              </a:rPr>
              <a:t>I almost proposed GDF11 work in the T32</a:t>
            </a:r>
            <a:endParaRPr lang="en-US" b="1" dirty="0">
              <a:latin typeface="Candara" panose="020E0502030303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65237" y="1094736"/>
            <a:ext cx="86420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Investigating the Use of Orally Bioavailable Histone Deacetylase Inhibitors to Modulate GDF11 Expression </a:t>
            </a:r>
          </a:p>
        </p:txBody>
      </p:sp>
    </p:spTree>
    <p:extLst>
      <p:ext uri="{BB962C8B-B14F-4D97-AF65-F5344CB8AC3E}">
        <p14:creationId xmlns:p14="http://schemas.microsoft.com/office/powerpoint/2010/main" val="4132907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softill.com/blank_ma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692" y="1117445"/>
            <a:ext cx="7302156" cy="4996213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167" y="-122864"/>
            <a:ext cx="11975160" cy="1325563"/>
          </a:xfrm>
        </p:spPr>
        <p:txBody>
          <a:bodyPr/>
          <a:lstStyle/>
          <a:p>
            <a:r>
              <a:rPr lang="en-US" b="1" dirty="0" smtClean="0">
                <a:latin typeface="Candara" panose="020E0502030303020204" pitchFamily="34" charset="0"/>
              </a:rPr>
              <a:t>History / Genealogy of the GDF11 Controversy</a:t>
            </a:r>
            <a:endParaRPr lang="en-US" b="1" dirty="0">
              <a:latin typeface="Candara" panose="020E0502030303020204" pitchFamily="34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3581352" y="3615544"/>
            <a:ext cx="4663473" cy="3054952"/>
            <a:chOff x="221043" y="1877357"/>
            <a:chExt cx="5453074" cy="3550405"/>
          </a:xfrm>
        </p:grpSpPr>
        <p:sp>
          <p:nvSpPr>
            <p:cNvPr id="22" name="Rectangle 21"/>
            <p:cNvSpPr/>
            <p:nvPr/>
          </p:nvSpPr>
          <p:spPr>
            <a:xfrm>
              <a:off x="221043" y="1877357"/>
              <a:ext cx="5453074" cy="3550405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ndara" panose="020E0502030303020204" pitchFamily="34" charset="0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9611" y="1959144"/>
              <a:ext cx="5271140" cy="362390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4770" y="2243948"/>
              <a:ext cx="5023626" cy="3008068"/>
            </a:xfrm>
            <a:prstGeom prst="rect">
              <a:avLst/>
            </a:prstGeom>
          </p:spPr>
        </p:pic>
      </p:grpSp>
      <p:sp>
        <p:nvSpPr>
          <p:cNvPr id="34" name="Isosceles Triangle 33"/>
          <p:cNvSpPr/>
          <p:nvPr/>
        </p:nvSpPr>
        <p:spPr>
          <a:xfrm>
            <a:off x="2519830" y="3029746"/>
            <a:ext cx="405114" cy="402336"/>
          </a:xfrm>
          <a:prstGeom prst="triangl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ndara" panose="020E0502030303020204" pitchFamily="34" charset="0"/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>
            <a:off x="4723281" y="5549384"/>
            <a:ext cx="1069226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5894094" y="5565629"/>
            <a:ext cx="1069226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6137934" y="5403069"/>
            <a:ext cx="9751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2519830" y="3076555"/>
            <a:ext cx="405114" cy="402336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ndara" panose="020E0502030303020204" pitchFamily="34" charset="0"/>
            </a:endParaRPr>
          </a:p>
        </p:txBody>
      </p:sp>
      <p:cxnSp>
        <p:nvCxnSpPr>
          <p:cNvPr id="45" name="Straight Connector 44"/>
          <p:cNvCxnSpPr/>
          <p:nvPr/>
        </p:nvCxnSpPr>
        <p:spPr>
          <a:xfrm flipV="1">
            <a:off x="2737104" y="2745917"/>
            <a:ext cx="6429089" cy="534385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874360" y="2829147"/>
            <a:ext cx="15075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latin typeface="Candara" panose="020E0502030303020204" pitchFamily="34" charset="0"/>
              </a:rPr>
              <a:t>Stanford</a:t>
            </a:r>
          </a:p>
          <a:p>
            <a:pPr algn="r"/>
            <a:r>
              <a:rPr lang="en-US" sz="2400" b="1" dirty="0" smtClean="0">
                <a:latin typeface="Candara" panose="020E0502030303020204" pitchFamily="34" charset="0"/>
              </a:rPr>
              <a:t>GRECC</a:t>
            </a:r>
            <a:endParaRPr lang="en-US" sz="2400" b="1" dirty="0">
              <a:latin typeface="Candara" panose="020E0502030303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9744021" y="2321264"/>
            <a:ext cx="1507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Candara" panose="020E0502030303020204" pitchFamily="34" charset="0"/>
              </a:rPr>
              <a:t>Harvard</a:t>
            </a:r>
          </a:p>
        </p:txBody>
      </p:sp>
      <p:grpSp>
        <p:nvGrpSpPr>
          <p:cNvPr id="49" name="Group 48"/>
          <p:cNvGrpSpPr/>
          <p:nvPr/>
        </p:nvGrpSpPr>
        <p:grpSpPr>
          <a:xfrm>
            <a:off x="6928258" y="3339767"/>
            <a:ext cx="5024012" cy="3405234"/>
            <a:chOff x="2953716" y="5301367"/>
            <a:chExt cx="4797802" cy="3491241"/>
          </a:xfrm>
        </p:grpSpPr>
        <p:sp>
          <p:nvSpPr>
            <p:cNvPr id="52" name="Rectangle 51"/>
            <p:cNvSpPr/>
            <p:nvPr/>
          </p:nvSpPr>
          <p:spPr>
            <a:xfrm>
              <a:off x="2953716" y="5301367"/>
              <a:ext cx="4797802" cy="3491241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ndara" panose="020E0502030303020204" pitchFamily="34" charset="0"/>
              </a:endParaRPr>
            </a:p>
          </p:txBody>
        </p:sp>
        <p:grpSp>
          <p:nvGrpSpPr>
            <p:cNvPr id="53" name="Group 52"/>
            <p:cNvGrpSpPr/>
            <p:nvPr/>
          </p:nvGrpSpPr>
          <p:grpSpPr>
            <a:xfrm>
              <a:off x="3043489" y="5384800"/>
              <a:ext cx="4641702" cy="3312786"/>
              <a:chOff x="5927036" y="1482282"/>
              <a:chExt cx="4955260" cy="3601628"/>
            </a:xfrm>
          </p:grpSpPr>
          <p:pic>
            <p:nvPicPr>
              <p:cNvPr id="54" name="Picture 5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927036" y="1482282"/>
                <a:ext cx="4955260" cy="2026240"/>
              </a:xfrm>
              <a:prstGeom prst="rect">
                <a:avLst/>
              </a:prstGeom>
            </p:spPr>
          </p:pic>
          <p:pic>
            <p:nvPicPr>
              <p:cNvPr id="55" name="Picture 54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153014" y="3423185"/>
                <a:ext cx="4277360" cy="1478697"/>
              </a:xfrm>
              <a:prstGeom prst="rect">
                <a:avLst/>
              </a:prstGeom>
            </p:spPr>
          </p:pic>
          <p:sp>
            <p:nvSpPr>
              <p:cNvPr id="56" name="Rectangle 55"/>
              <p:cNvSpPr/>
              <p:nvPr/>
            </p:nvSpPr>
            <p:spPr>
              <a:xfrm>
                <a:off x="6940328" y="4872253"/>
                <a:ext cx="3413845" cy="21165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ndara" panose="020E0502030303020204" pitchFamily="34" charset="0"/>
                </a:endParaRPr>
              </a:p>
            </p:txBody>
          </p:sp>
          <p:sp>
            <p:nvSpPr>
              <p:cNvPr id="57" name="Rectangle 56"/>
              <p:cNvSpPr/>
              <p:nvPr/>
            </p:nvSpPr>
            <p:spPr>
              <a:xfrm>
                <a:off x="9976898" y="4660596"/>
                <a:ext cx="377275" cy="21165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ndara" panose="020E0502030303020204" pitchFamily="34" charset="0"/>
                </a:endParaRPr>
              </a:p>
            </p:txBody>
          </p:sp>
        </p:grpSp>
      </p:grpSp>
      <p:cxnSp>
        <p:nvCxnSpPr>
          <p:cNvPr id="58" name="Straight Connector 57"/>
          <p:cNvCxnSpPr/>
          <p:nvPr/>
        </p:nvCxnSpPr>
        <p:spPr>
          <a:xfrm>
            <a:off x="10091050" y="5173987"/>
            <a:ext cx="90367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1" name="Group 60"/>
          <p:cNvGrpSpPr/>
          <p:nvPr/>
        </p:nvGrpSpPr>
        <p:grpSpPr>
          <a:xfrm>
            <a:off x="4917242" y="3350960"/>
            <a:ext cx="7004497" cy="3394041"/>
            <a:chOff x="408092" y="1665162"/>
            <a:chExt cx="11357187" cy="4598478"/>
          </a:xfrm>
        </p:grpSpPr>
        <p:sp>
          <p:nvSpPr>
            <p:cNvPr id="62" name="Rectangle 61"/>
            <p:cNvSpPr/>
            <p:nvPr/>
          </p:nvSpPr>
          <p:spPr>
            <a:xfrm>
              <a:off x="408092" y="1665162"/>
              <a:ext cx="11357187" cy="4598478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ndara" panose="020E0502030303020204" pitchFamily="34" charset="0"/>
              </a:endParaRPr>
            </a:p>
          </p:txBody>
        </p:sp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37581" y="1679669"/>
              <a:ext cx="1714501" cy="857249"/>
            </a:xfrm>
            <a:prstGeom prst="rect">
              <a:avLst/>
            </a:prstGeom>
          </p:spPr>
        </p:pic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70547" y="2356485"/>
              <a:ext cx="11020425" cy="3181350"/>
            </a:xfrm>
            <a:prstGeom prst="rect">
              <a:avLst/>
            </a:prstGeom>
          </p:spPr>
        </p:pic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634801" y="1745729"/>
              <a:ext cx="1971675" cy="895350"/>
            </a:xfrm>
            <a:prstGeom prst="rect">
              <a:avLst/>
            </a:prstGeom>
          </p:spPr>
        </p:pic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93420" y="5715000"/>
              <a:ext cx="5257800" cy="371475"/>
            </a:xfrm>
            <a:prstGeom prst="rect">
              <a:avLst/>
            </a:prstGeom>
          </p:spPr>
        </p:pic>
      </p:grpSp>
      <p:sp>
        <p:nvSpPr>
          <p:cNvPr id="67" name="TextBox 66"/>
          <p:cNvSpPr txBox="1"/>
          <p:nvPr/>
        </p:nvSpPr>
        <p:spPr>
          <a:xfrm>
            <a:off x="9744021" y="2681791"/>
            <a:ext cx="1507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Candara" panose="020E0502030303020204" pitchFamily="34" charset="0"/>
              </a:rPr>
              <a:t>Novartis</a:t>
            </a:r>
          </a:p>
        </p:txBody>
      </p:sp>
      <p:sp>
        <p:nvSpPr>
          <p:cNvPr id="59" name="Rectangle 58"/>
          <p:cNvSpPr/>
          <p:nvPr/>
        </p:nvSpPr>
        <p:spPr>
          <a:xfrm>
            <a:off x="8966414" y="2545674"/>
            <a:ext cx="402336" cy="402336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ndara" panose="020E0502030303020204" pitchFamily="34" charset="0"/>
            </a:endParaRPr>
          </a:p>
        </p:txBody>
      </p:sp>
      <p:cxnSp>
        <p:nvCxnSpPr>
          <p:cNvPr id="68" name="Straight Connector 67"/>
          <p:cNvCxnSpPr/>
          <p:nvPr/>
        </p:nvCxnSpPr>
        <p:spPr>
          <a:xfrm>
            <a:off x="10561476" y="5389428"/>
            <a:ext cx="1006597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Oval 70"/>
          <p:cNvSpPr/>
          <p:nvPr/>
        </p:nvSpPr>
        <p:spPr>
          <a:xfrm>
            <a:off x="8963636" y="2545673"/>
            <a:ext cx="405114" cy="402336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ndara" panose="020E0502030303020204" pitchFamily="34" charset="0"/>
            </a:endParaRPr>
          </a:p>
        </p:txBody>
      </p:sp>
      <p:cxnSp>
        <p:nvCxnSpPr>
          <p:cNvPr id="73" name="Straight Connector 72"/>
          <p:cNvCxnSpPr/>
          <p:nvPr/>
        </p:nvCxnSpPr>
        <p:spPr>
          <a:xfrm flipH="1">
            <a:off x="7565136" y="2745917"/>
            <a:ext cx="1601057" cy="283829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7549284" y="2221332"/>
            <a:ext cx="1304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Candara" panose="020E0502030303020204" pitchFamily="34" charset="0"/>
              </a:rPr>
              <a:t>UM</a:t>
            </a:r>
            <a:endParaRPr lang="en-US" sz="2400" b="1" dirty="0">
              <a:latin typeface="Candara" panose="020E0502030303020204" pitchFamily="34" charset="0"/>
            </a:endParaRPr>
          </a:p>
        </p:txBody>
      </p:sp>
      <p:grpSp>
        <p:nvGrpSpPr>
          <p:cNvPr id="82" name="Group 81"/>
          <p:cNvGrpSpPr/>
          <p:nvPr/>
        </p:nvGrpSpPr>
        <p:grpSpPr>
          <a:xfrm>
            <a:off x="5632479" y="3410425"/>
            <a:ext cx="5883957" cy="3262429"/>
            <a:chOff x="1033236" y="1477305"/>
            <a:chExt cx="3901440" cy="1800284"/>
          </a:xfrm>
        </p:grpSpPr>
        <p:sp>
          <p:nvSpPr>
            <p:cNvPr id="83" name="Rectangle 82"/>
            <p:cNvSpPr/>
            <p:nvPr/>
          </p:nvSpPr>
          <p:spPr>
            <a:xfrm>
              <a:off x="1033236" y="1477305"/>
              <a:ext cx="3901440" cy="1800284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ndara" panose="020E0502030303020204" pitchFamily="34" charset="0"/>
              </a:endParaRPr>
            </a:p>
          </p:txBody>
        </p:sp>
        <p:pic>
          <p:nvPicPr>
            <p:cNvPr id="84" name="Picture 83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110028" y="1523605"/>
              <a:ext cx="3766772" cy="571161"/>
            </a:xfrm>
            <a:prstGeom prst="rect">
              <a:avLst/>
            </a:prstGeom>
          </p:spPr>
        </p:pic>
        <p:pic>
          <p:nvPicPr>
            <p:cNvPr id="85" name="Picture 84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110028" y="2094766"/>
              <a:ext cx="3766772" cy="551463"/>
            </a:xfrm>
            <a:prstGeom prst="rect">
              <a:avLst/>
            </a:prstGeom>
          </p:spPr>
        </p:pic>
        <p:sp>
          <p:nvSpPr>
            <p:cNvPr id="86" name="Rectangle 85"/>
            <p:cNvSpPr/>
            <p:nvPr/>
          </p:nvSpPr>
          <p:spPr>
            <a:xfrm>
              <a:off x="1059290" y="2642824"/>
              <a:ext cx="3843564" cy="5944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1600" b="1" dirty="0" smtClean="0">
                  <a:effectLst/>
                  <a:latin typeface="Calibri" panose="020F0502020204030204" pitchFamily="34" charset="0"/>
                </a:rPr>
                <a:t>Amy Wagers, Ph.D.</a:t>
              </a:r>
              <a:r>
                <a:rPr lang="en-US" sz="1600" dirty="0" smtClean="0">
                  <a:effectLst/>
                  <a:latin typeface="Calibri" panose="020F0502020204030204" pitchFamily="34" charset="0"/>
                </a:rPr>
                <a:t>, Associate Professor of Stem Cell and Regenerative Biology, Investigator, Joslin Diabetes Center, Investigator HHMI, Harvard Medical School.  </a:t>
              </a:r>
            </a:p>
            <a:p>
              <a:pPr algn="just"/>
              <a:r>
                <a:rPr lang="en-US" sz="1600" dirty="0" smtClean="0">
                  <a:effectLst/>
                  <a:latin typeface="Calibri" panose="020F0502020204030204" pitchFamily="34" charset="0"/>
                </a:rPr>
                <a:t>Lecture Title: </a:t>
              </a:r>
              <a:r>
                <a:rPr lang="en-US" sz="1600" b="1" i="1" dirty="0" smtClean="0">
                  <a:effectLst/>
                  <a:latin typeface="Calibri" panose="020F0502020204030204" pitchFamily="34" charset="0"/>
                </a:rPr>
                <a:t>"Programming and Reprogramming Skeletal Muscle"</a:t>
              </a:r>
              <a:endParaRPr lang="en-US" sz="1600" dirty="0">
                <a:effectLst/>
                <a:latin typeface="Calibri" panose="020F0502020204030204" pitchFamily="34" charset="0"/>
              </a:endParaRPr>
            </a:p>
          </p:txBody>
        </p:sp>
      </p:grpSp>
      <p:cxnSp>
        <p:nvCxnSpPr>
          <p:cNvPr id="76" name="Straight Connector 75"/>
          <p:cNvCxnSpPr/>
          <p:nvPr/>
        </p:nvCxnSpPr>
        <p:spPr>
          <a:xfrm>
            <a:off x="5748293" y="5810277"/>
            <a:ext cx="183821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6" name="Group 95"/>
          <p:cNvGrpSpPr/>
          <p:nvPr/>
        </p:nvGrpSpPr>
        <p:grpSpPr>
          <a:xfrm>
            <a:off x="4889330" y="3776700"/>
            <a:ext cx="7062940" cy="2602776"/>
            <a:chOff x="10432580" y="5374171"/>
            <a:chExt cx="7062940" cy="2602776"/>
          </a:xfrm>
        </p:grpSpPr>
        <p:sp>
          <p:nvSpPr>
            <p:cNvPr id="90" name="Rectangle 89"/>
            <p:cNvSpPr/>
            <p:nvPr/>
          </p:nvSpPr>
          <p:spPr>
            <a:xfrm>
              <a:off x="10432580" y="5374171"/>
              <a:ext cx="7062940" cy="2602776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1" name="Picture 90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0499195" y="5486554"/>
              <a:ext cx="6841690" cy="1809101"/>
            </a:xfrm>
            <a:prstGeom prst="rect">
              <a:avLst/>
            </a:prstGeom>
          </p:spPr>
        </p:pic>
        <p:pic>
          <p:nvPicPr>
            <p:cNvPr id="92" name="Picture 91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6615125" y="5424436"/>
              <a:ext cx="880395" cy="586930"/>
            </a:xfrm>
            <a:prstGeom prst="rect">
              <a:avLst/>
            </a:prstGeom>
          </p:spPr>
        </p:pic>
        <p:pic>
          <p:nvPicPr>
            <p:cNvPr id="93" name="Picture 92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0955980" y="7506269"/>
              <a:ext cx="5659145" cy="389788"/>
            </a:xfrm>
            <a:prstGeom prst="rect">
              <a:avLst/>
            </a:prstGeom>
          </p:spPr>
        </p:pic>
      </p:grpSp>
      <p:cxnSp>
        <p:nvCxnSpPr>
          <p:cNvPr id="95" name="Straight Connector 94"/>
          <p:cNvCxnSpPr/>
          <p:nvPr/>
        </p:nvCxnSpPr>
        <p:spPr>
          <a:xfrm>
            <a:off x="7125296" y="5698184"/>
            <a:ext cx="10205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7953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3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3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 -0.00232 L 0.52799 -0.07778 " pathEditMode="relative" rAng="0" ptsTypes="AA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458" y="-3773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500"/>
                            </p:stCondLst>
                            <p:childTnLst>
                              <p:par>
                                <p:cTn id="121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3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6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00"/>
                            </p:stCondLst>
                            <p:childTnLst>
                              <p:par>
                                <p:cTn id="136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0.00278 L -0.13138 0.04005 " pathEditMode="relative" rAng="0" ptsTypes="AA">
                                      <p:cBhvr>
                                        <p:cTn id="137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36" y="1852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0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500"/>
                            </p:stCondLst>
                            <p:childTnLst>
                              <p:par>
                                <p:cTn id="1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2000"/>
                            </p:stCondLst>
                            <p:childTnLst>
                              <p:par>
                                <p:cTn id="1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0" grpId="0" animBg="1"/>
      <p:bldP spid="30" grpId="1" animBg="1"/>
      <p:bldP spid="30" grpId="2" animBg="1"/>
      <p:bldP spid="30" grpId="3" animBg="1"/>
      <p:bldP spid="48" grpId="0"/>
      <p:bldP spid="51" grpId="0"/>
      <p:bldP spid="67" grpId="0"/>
      <p:bldP spid="59" grpId="0" animBg="1"/>
      <p:bldP spid="59" grpId="1" animBg="1"/>
      <p:bldP spid="71" grpId="0" animBg="1"/>
      <p:bldP spid="71" grpId="1" animBg="1"/>
      <p:bldP spid="7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734" y="0"/>
            <a:ext cx="10515600" cy="1325563"/>
          </a:xfrm>
        </p:spPr>
        <p:txBody>
          <a:bodyPr/>
          <a:lstStyle/>
          <a:p>
            <a:r>
              <a:rPr lang="en-US" b="1" dirty="0" smtClean="0">
                <a:latin typeface="Candara" panose="020E0502030303020204" pitchFamily="34" charset="0"/>
              </a:rPr>
              <a:t>Today’s Paper: </a:t>
            </a:r>
            <a:endParaRPr lang="en-US" dirty="0">
              <a:latin typeface="Candara" panose="020E0502030303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782" y="1187938"/>
            <a:ext cx="11844826" cy="195103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016370" y="3138976"/>
            <a:ext cx="12496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Candara" panose="020E0502030303020204" pitchFamily="34" charset="0"/>
              </a:rPr>
              <a:t>“Recent studies showed an age-related decrease in GDF11 </a:t>
            </a:r>
          </a:p>
          <a:p>
            <a:r>
              <a:rPr lang="en-US" sz="2800" b="1" dirty="0" smtClean="0">
                <a:latin typeface="Candara" panose="020E0502030303020204" pitchFamily="34" charset="0"/>
              </a:rPr>
              <a:t>and that GDF11 treatment improves muscle regeneration… </a:t>
            </a:r>
          </a:p>
        </p:txBody>
      </p:sp>
      <p:sp>
        <p:nvSpPr>
          <p:cNvPr id="10" name="Rectangle 9"/>
          <p:cNvSpPr/>
          <p:nvPr/>
        </p:nvSpPr>
        <p:spPr>
          <a:xfrm>
            <a:off x="1238179" y="4233759"/>
            <a:ext cx="1043353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1" dirty="0">
                <a:latin typeface="Candara" panose="020E0502030303020204" pitchFamily="34" charset="0"/>
              </a:rPr>
              <a:t>…we now show that these recent claims are not reproducible and the reagents previously used to detect GDF11 are not GDF11 specific.</a:t>
            </a:r>
          </a:p>
        </p:txBody>
      </p:sp>
      <p:sp>
        <p:nvSpPr>
          <p:cNvPr id="4" name="Rectangle 3"/>
          <p:cNvSpPr/>
          <p:nvPr/>
        </p:nvSpPr>
        <p:spPr>
          <a:xfrm>
            <a:off x="1162048" y="5375434"/>
            <a:ext cx="993670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1" dirty="0" smtClean="0">
                <a:latin typeface="Candara" panose="020E0502030303020204" pitchFamily="34" charset="0"/>
              </a:rPr>
              <a:t>…GDF11 actually </a:t>
            </a:r>
            <a:r>
              <a:rPr lang="en-US" sz="2800" b="1" i="1" dirty="0">
                <a:latin typeface="Candara" panose="020E0502030303020204" pitchFamily="34" charset="0"/>
              </a:rPr>
              <a:t>increases with age and </a:t>
            </a:r>
            <a:r>
              <a:rPr lang="en-US" sz="2800" b="1" i="1" dirty="0" smtClean="0">
                <a:latin typeface="Candara" panose="020E0502030303020204" pitchFamily="34" charset="0"/>
              </a:rPr>
              <a:t>has</a:t>
            </a:r>
          </a:p>
          <a:p>
            <a:pPr algn="ctr"/>
            <a:r>
              <a:rPr lang="en-US" sz="2800" b="1" i="1" dirty="0" smtClean="0">
                <a:latin typeface="Candara" panose="020E0502030303020204" pitchFamily="34" charset="0"/>
              </a:rPr>
              <a:t>deleterious </a:t>
            </a:r>
            <a:r>
              <a:rPr lang="en-US" sz="2800" b="1" i="1" dirty="0">
                <a:latin typeface="Candara" panose="020E0502030303020204" pitchFamily="34" charset="0"/>
              </a:rPr>
              <a:t>effects on aging </a:t>
            </a:r>
            <a:r>
              <a:rPr lang="en-US" sz="2800" b="1" i="1" dirty="0" smtClean="0">
                <a:latin typeface="Candara" panose="020E0502030303020204" pitchFamily="34" charset="0"/>
              </a:rPr>
              <a:t>skeletal muscle.”</a:t>
            </a:r>
            <a:endParaRPr lang="en-US" sz="2800" b="1" i="1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6617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8760" y="-134471"/>
            <a:ext cx="11765333" cy="1325563"/>
          </a:xfrm>
        </p:spPr>
        <p:txBody>
          <a:bodyPr/>
          <a:lstStyle/>
          <a:p>
            <a:r>
              <a:rPr lang="en-US" b="1" dirty="0" smtClean="0">
                <a:latin typeface="Candara" panose="020E0502030303020204" pitchFamily="34" charset="0"/>
              </a:rPr>
              <a:t>Background: </a:t>
            </a:r>
            <a:r>
              <a:rPr lang="en-US" dirty="0" smtClean="0">
                <a:latin typeface="Candara" panose="020E0502030303020204" pitchFamily="34" charset="0"/>
              </a:rPr>
              <a:t>Mouse </a:t>
            </a:r>
            <a:r>
              <a:rPr lang="en-US" dirty="0" err="1" smtClean="0">
                <a:latin typeface="Candara" panose="020E0502030303020204" pitchFamily="34" charset="0"/>
              </a:rPr>
              <a:t>Parabiosis</a:t>
            </a:r>
            <a:r>
              <a:rPr lang="en-US" dirty="0" smtClean="0">
                <a:latin typeface="Candara" panose="020E0502030303020204" pitchFamily="34" charset="0"/>
              </a:rPr>
              <a:t> and </a:t>
            </a:r>
            <a:r>
              <a:rPr lang="en-US" dirty="0">
                <a:latin typeface="Candara" panose="020E0502030303020204" pitchFamily="34" charset="0"/>
              </a:rPr>
              <a:t>Y</a:t>
            </a:r>
            <a:r>
              <a:rPr lang="en-US" dirty="0" smtClean="0">
                <a:latin typeface="Candara" panose="020E0502030303020204" pitchFamily="34" charset="0"/>
              </a:rPr>
              <a:t>oung </a:t>
            </a:r>
            <a:r>
              <a:rPr lang="en-US" dirty="0">
                <a:latin typeface="Candara" panose="020E0502030303020204" pitchFamily="34" charset="0"/>
              </a:rPr>
              <a:t>B</a:t>
            </a:r>
            <a:r>
              <a:rPr lang="en-US" dirty="0" smtClean="0">
                <a:latin typeface="Candara" panose="020E0502030303020204" pitchFamily="34" charset="0"/>
              </a:rPr>
              <a:t>lood</a:t>
            </a:r>
            <a:endParaRPr lang="en-US" dirty="0">
              <a:latin typeface="Candara" panose="020E0502030303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066" y="917986"/>
            <a:ext cx="10345712" cy="1398069"/>
          </a:xfrm>
          <a:prstGeom prst="rect">
            <a:avLst/>
          </a:prstGeom>
        </p:spPr>
      </p:pic>
      <p:pic>
        <p:nvPicPr>
          <p:cNvPr id="2050" name="Picture 2" descr="https://psycomedia.files.wordpress.com/2014/05/95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372" y="2499359"/>
            <a:ext cx="5424961" cy="396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92626" y="3369884"/>
            <a:ext cx="526141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Candara" panose="020E0502030303020204" pitchFamily="34" charset="0"/>
              </a:rPr>
              <a:t>Studied how youthful serum, etc. affected aging-related pathologies using </a:t>
            </a:r>
            <a:r>
              <a:rPr lang="en-US" sz="2800" b="1" dirty="0" err="1" smtClean="0">
                <a:latin typeface="Candara" panose="020E0502030303020204" pitchFamily="34" charset="0"/>
              </a:rPr>
              <a:t>heterochronic</a:t>
            </a:r>
            <a:r>
              <a:rPr lang="en-US" sz="2800" b="1" dirty="0" smtClean="0">
                <a:latin typeface="Candara" panose="020E0502030303020204" pitchFamily="34" charset="0"/>
              </a:rPr>
              <a:t> </a:t>
            </a:r>
            <a:r>
              <a:rPr lang="en-US" sz="2800" b="1" dirty="0" err="1" smtClean="0">
                <a:latin typeface="Candara" panose="020E0502030303020204" pitchFamily="34" charset="0"/>
              </a:rPr>
              <a:t>parabiosis</a:t>
            </a:r>
            <a:r>
              <a:rPr lang="en-US" sz="2800" b="1" dirty="0" smtClean="0">
                <a:latin typeface="Candara" panose="020E0502030303020204" pitchFamily="34" charset="0"/>
              </a:rPr>
              <a:t>.</a:t>
            </a:r>
            <a:endParaRPr lang="en-US" sz="2800" b="1" dirty="0">
              <a:latin typeface="Candara" panose="020E0502030303020204" pitchFamily="34" charset="0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5201" y="2560113"/>
            <a:ext cx="4241520" cy="251963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6651" y="5079518"/>
            <a:ext cx="4099346" cy="162710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4234" y="2275743"/>
            <a:ext cx="1724025" cy="22479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91849" y="4572220"/>
            <a:ext cx="1771650" cy="222885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80203" y="3094458"/>
            <a:ext cx="328992" cy="187844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23594" y="2492185"/>
            <a:ext cx="3845509" cy="255209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18871" y="5222350"/>
            <a:ext cx="209649" cy="1324602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34724" y="5089388"/>
            <a:ext cx="3834379" cy="1604887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46354" y="2220497"/>
            <a:ext cx="1200150" cy="2352675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75881" y="4557932"/>
            <a:ext cx="1219200" cy="225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816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48760" y="-134471"/>
            <a:ext cx="11765333" cy="1325563"/>
          </a:xfrm>
        </p:spPr>
        <p:txBody>
          <a:bodyPr/>
          <a:lstStyle/>
          <a:p>
            <a:r>
              <a:rPr lang="en-US" b="1" dirty="0" smtClean="0">
                <a:latin typeface="Candara" panose="020E0502030303020204" pitchFamily="34" charset="0"/>
              </a:rPr>
              <a:t>Background: </a:t>
            </a:r>
            <a:r>
              <a:rPr lang="en-US" dirty="0" smtClean="0">
                <a:latin typeface="Candara" panose="020E0502030303020204" pitchFamily="34" charset="0"/>
              </a:rPr>
              <a:t>GDF11, the youthful serum factor?</a:t>
            </a:r>
            <a:endParaRPr lang="en-US" dirty="0">
              <a:latin typeface="Candara" panose="020E0502030303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962883" y="1117263"/>
            <a:ext cx="9322045" cy="2481014"/>
            <a:chOff x="1134939" y="947176"/>
            <a:chExt cx="9322045" cy="248101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34939" y="947176"/>
              <a:ext cx="9322045" cy="2481014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71205" y="1078958"/>
              <a:ext cx="1185779" cy="674982"/>
            </a:xfrm>
            <a:prstGeom prst="rect">
              <a:avLst/>
            </a:prstGeom>
          </p:spPr>
        </p:pic>
      </p:grpSp>
      <p:sp>
        <p:nvSpPr>
          <p:cNvPr id="25" name="Rectangle 24"/>
          <p:cNvSpPr/>
          <p:nvPr/>
        </p:nvSpPr>
        <p:spPr>
          <a:xfrm>
            <a:off x="1953247" y="4208769"/>
            <a:ext cx="821962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latin typeface="Candara" panose="020E0502030303020204" pitchFamily="34" charset="0"/>
              </a:rPr>
              <a:t>Used an aptamer-based proteomics screen to identify GDF11 as a possible youthful serum factor.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286" y="1036238"/>
            <a:ext cx="6741597" cy="17166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4813" y="1434871"/>
            <a:ext cx="4373440" cy="736678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720708" y="1350933"/>
            <a:ext cx="2634308" cy="2622986"/>
            <a:chOff x="720708" y="2462695"/>
            <a:chExt cx="2634308" cy="262298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0708" y="2462695"/>
              <a:ext cx="2634308" cy="2013009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1077163" y="4439350"/>
              <a:ext cx="192139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latin typeface="Candara" panose="020E0502030303020204" pitchFamily="34" charset="0"/>
                </a:rPr>
                <a:t>Proteins bind to </a:t>
              </a:r>
              <a:r>
                <a:rPr lang="en-US" b="1" dirty="0" err="1" smtClean="0">
                  <a:latin typeface="Candara" panose="020E0502030303020204" pitchFamily="34" charset="0"/>
                </a:rPr>
                <a:t>SOMAmers</a:t>
              </a:r>
              <a:endParaRPr lang="en-US" b="1" dirty="0">
                <a:latin typeface="Candara" panose="020E0502030303020204" pitchFamily="34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226844" y="1350933"/>
            <a:ext cx="3050135" cy="2602895"/>
            <a:chOff x="3226844" y="2462695"/>
            <a:chExt cx="3050135" cy="2602895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423290" y="2462695"/>
              <a:ext cx="2639770" cy="2013009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3226844" y="4419259"/>
              <a:ext cx="305013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latin typeface="Candara" panose="020E0502030303020204" pitchFamily="34" charset="0"/>
                </a:rPr>
                <a:t>Bound proteins are biotinylated at Lys &amp; N-term</a:t>
              </a:r>
              <a:endParaRPr lang="en-US" b="1" dirty="0">
                <a:latin typeface="Candara" panose="020E0502030303020204" pitchFamily="34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169008" y="1350933"/>
            <a:ext cx="2625023" cy="2631064"/>
            <a:chOff x="6169008" y="2462695"/>
            <a:chExt cx="2625023" cy="2631064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169008" y="2462695"/>
              <a:ext cx="2625023" cy="2013009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6520820" y="4447428"/>
              <a:ext cx="192139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 smtClean="0">
                  <a:latin typeface="Candara" panose="020E0502030303020204" pitchFamily="34" charset="0"/>
                </a:rPr>
                <a:t>SOMAmers</a:t>
              </a:r>
              <a:r>
                <a:rPr lang="en-US" b="1" dirty="0" smtClean="0">
                  <a:latin typeface="Candara" panose="020E0502030303020204" pitchFamily="34" charset="0"/>
                </a:rPr>
                <a:t> are photo-cleaved</a:t>
              </a:r>
              <a:endParaRPr lang="en-US" b="1" dirty="0">
                <a:latin typeface="Candara" panose="020E0502030303020204" pitchFamily="34" charset="0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8891058" y="1350933"/>
            <a:ext cx="2652176" cy="2618134"/>
            <a:chOff x="8891058" y="2462695"/>
            <a:chExt cx="2652176" cy="2618134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891058" y="2462695"/>
              <a:ext cx="2652176" cy="2013009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9256447" y="4434498"/>
              <a:ext cx="192139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latin typeface="Candara" panose="020E0502030303020204" pitchFamily="34" charset="0"/>
                </a:rPr>
                <a:t>Eluate binds to new streptavidin</a:t>
              </a:r>
              <a:endParaRPr lang="en-US" b="1" dirty="0">
                <a:latin typeface="Candara" panose="020E0502030303020204" pitchFamily="34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701671" y="4028297"/>
            <a:ext cx="2641770" cy="2391357"/>
            <a:chOff x="701671" y="4028297"/>
            <a:chExt cx="2641770" cy="2391357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01671" y="4028297"/>
              <a:ext cx="2641770" cy="2010681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858152" y="6050322"/>
              <a:ext cx="21404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 smtClean="0">
                  <a:latin typeface="Candara" panose="020E0502030303020204" pitchFamily="34" charset="0"/>
                </a:rPr>
                <a:t>SOMAmers</a:t>
              </a:r>
              <a:r>
                <a:rPr lang="en-US" b="1" dirty="0" smtClean="0">
                  <a:latin typeface="Candara" panose="020E0502030303020204" pitchFamily="34" charset="0"/>
                </a:rPr>
                <a:t> eluted</a:t>
              </a:r>
              <a:endParaRPr lang="en-US" b="1" dirty="0">
                <a:latin typeface="Candara" panose="020E0502030303020204" pitchFamily="34" charset="0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3423291" y="4028297"/>
            <a:ext cx="2639770" cy="2633631"/>
            <a:chOff x="3423291" y="4028297"/>
            <a:chExt cx="2639770" cy="2633631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423291" y="4028297"/>
              <a:ext cx="2639770" cy="2011253"/>
            </a:xfrm>
            <a:prstGeom prst="rect">
              <a:avLst/>
            </a:prstGeom>
          </p:spPr>
        </p:pic>
        <p:sp>
          <p:nvSpPr>
            <p:cNvPr id="45" name="TextBox 44"/>
            <p:cNvSpPr txBox="1"/>
            <p:nvPr/>
          </p:nvSpPr>
          <p:spPr>
            <a:xfrm>
              <a:off x="3432091" y="6015597"/>
              <a:ext cx="25527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 smtClean="0">
                  <a:latin typeface="Candara" panose="020E0502030303020204" pitchFamily="34" charset="0"/>
                </a:rPr>
                <a:t>SOMAmers</a:t>
              </a:r>
              <a:r>
                <a:rPr lang="en-US" b="1" dirty="0" smtClean="0">
                  <a:latin typeface="Candara" panose="020E0502030303020204" pitchFamily="34" charset="0"/>
                </a:rPr>
                <a:t> measured by microarray</a:t>
              </a:r>
              <a:endParaRPr lang="en-US" b="1" dirty="0">
                <a:latin typeface="Candara" panose="020E0502030303020204" pitchFamily="34" charset="0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6817" y="1166448"/>
            <a:ext cx="5110266" cy="5357288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336817" y="3577488"/>
            <a:ext cx="5087670" cy="36627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6257930" y="1371564"/>
            <a:ext cx="5266255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Candara" panose="020E0502030303020204" pitchFamily="34" charset="0"/>
              </a:rPr>
              <a:t>Glass </a:t>
            </a:r>
            <a:r>
              <a:rPr lang="en-US" sz="3200" b="1" i="1" dirty="0" smtClean="0">
                <a:latin typeface="Candara" panose="020E0502030303020204" pitchFamily="34" charset="0"/>
              </a:rPr>
              <a:t>et al. </a:t>
            </a:r>
            <a:r>
              <a:rPr lang="en-US" sz="3200" b="1" dirty="0" smtClean="0">
                <a:latin typeface="Candara" panose="020E0502030303020204" pitchFamily="34" charset="0"/>
              </a:rPr>
              <a:t>claims the anti-GDF11 </a:t>
            </a:r>
            <a:r>
              <a:rPr lang="en-US" sz="3200" b="1" dirty="0" err="1" smtClean="0">
                <a:latin typeface="Candara" panose="020E0502030303020204" pitchFamily="34" charset="0"/>
              </a:rPr>
              <a:t>SOMAmer</a:t>
            </a:r>
            <a:r>
              <a:rPr lang="en-US" sz="3200" b="1" dirty="0" smtClean="0">
                <a:latin typeface="Candara" panose="020E0502030303020204" pitchFamily="34" charset="0"/>
              </a:rPr>
              <a:t> isn’t specific for GDF11</a:t>
            </a:r>
            <a:endParaRPr lang="en-US" sz="3200" b="1" dirty="0">
              <a:latin typeface="Candara" panose="020E0502030303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31334" y="3177939"/>
            <a:ext cx="53712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smtClean="0">
                <a:latin typeface="Candara" panose="020E0502030303020204" pitchFamily="34" charset="0"/>
              </a:rPr>
              <a:t>It’s also worth asking, if there’s a </a:t>
            </a:r>
            <a:r>
              <a:rPr lang="en-US" sz="3200" b="1" i="1" dirty="0" err="1" smtClean="0">
                <a:latin typeface="Candara" panose="020E0502030303020204" pitchFamily="34" charset="0"/>
              </a:rPr>
              <a:t>SOMAmer</a:t>
            </a:r>
            <a:r>
              <a:rPr lang="en-US" sz="3200" b="1" i="1" dirty="0" smtClean="0">
                <a:latin typeface="Candara" panose="020E0502030303020204" pitchFamily="34" charset="0"/>
              </a:rPr>
              <a:t> against </a:t>
            </a:r>
            <a:r>
              <a:rPr lang="en-US" sz="3200" b="1" i="1" dirty="0" err="1" smtClean="0">
                <a:latin typeface="Candara" panose="020E0502030303020204" pitchFamily="34" charset="0"/>
              </a:rPr>
              <a:t>Myostatin</a:t>
            </a:r>
            <a:endParaRPr lang="en-US" sz="3200" b="1" i="1" dirty="0">
              <a:latin typeface="Candara" panose="020E0502030303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19255" y="4754688"/>
            <a:ext cx="6294838" cy="127583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331699" y="6003870"/>
            <a:ext cx="14967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Candara" panose="020E0502030303020204" pitchFamily="34" charset="0"/>
              </a:rPr>
              <a:t>2015</a:t>
            </a:r>
            <a:r>
              <a:rPr lang="en-US" sz="2800" b="1" dirty="0" smtClean="0">
                <a:latin typeface="Candara" panose="020E0502030303020204" pitchFamily="34" charset="0"/>
              </a:rPr>
              <a:t>↑</a:t>
            </a:r>
            <a:endParaRPr lang="en-US" sz="2800" b="1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1740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"/>
                            </p:stCondLst>
                            <p:childTnLst>
                              <p:par>
                                <p:cTn id="1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  <p:bldP spid="22" grpId="0" animBg="1"/>
      <p:bldP spid="47" grpId="0" animBg="1"/>
      <p:bldP spid="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Candara" panose="020E0502030303020204" pitchFamily="34" charset="0"/>
              </a:rPr>
              <a:t>SOMA Logic Response</a:t>
            </a:r>
            <a:endParaRPr lang="en-US" b="1" dirty="0">
              <a:latin typeface="Candara" panose="020E0502030303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27139" y="1690688"/>
            <a:ext cx="793637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Hi Brian,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Thanks for your question about </a:t>
            </a:r>
            <a:r>
              <a:rPr lang="en-US" dirty="0" err="1"/>
              <a:t>SomaLogic's</a:t>
            </a:r>
            <a:r>
              <a:rPr lang="en-US" dirty="0"/>
              <a:t> reagents - specifically for GDF11/8. 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I am gathering additional details and will have a full response  for you in the next couple of days. </a:t>
            </a:r>
            <a:r>
              <a:rPr lang="en-US" b="1" u="sng" dirty="0"/>
              <a:t>The version of the assay used in the Wagers Cell paper included only a single GDF11-targeted </a:t>
            </a:r>
            <a:r>
              <a:rPr lang="en-US" b="1" u="sng" dirty="0" err="1"/>
              <a:t>SOMAmer</a:t>
            </a:r>
            <a:r>
              <a:rPr lang="en-US" b="1" u="sng" dirty="0"/>
              <a:t> that also binds GDF8 with similar affinity. </a:t>
            </a:r>
            <a:r>
              <a:rPr lang="en-US" dirty="0"/>
              <a:t>The new version of the assay includes </a:t>
            </a:r>
            <a:r>
              <a:rPr lang="en-US" dirty="0" err="1"/>
              <a:t>SOMAmers</a:t>
            </a:r>
            <a:r>
              <a:rPr lang="en-US" dirty="0"/>
              <a:t> that can differentiate between the two. 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I look forward to discussing it further. 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Thanks,</a:t>
            </a:r>
            <a:br>
              <a:rPr lang="en-US" dirty="0"/>
            </a:br>
            <a:r>
              <a:rPr lang="en-US" dirty="0" smtClean="0"/>
              <a:t>Cole </a:t>
            </a:r>
            <a:r>
              <a:rPr lang="en-US" dirty="0"/>
              <a:t>Zimmerman, PhD</a:t>
            </a:r>
            <a:br>
              <a:rPr lang="en-US" dirty="0"/>
            </a:br>
            <a:r>
              <a:rPr lang="en-US" dirty="0" err="1"/>
              <a:t>SomaLogic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(616) 227-9156</a:t>
            </a:r>
          </a:p>
        </p:txBody>
      </p:sp>
    </p:spTree>
    <p:extLst>
      <p:ext uri="{BB962C8B-B14F-4D97-AF65-F5344CB8AC3E}">
        <p14:creationId xmlns:p14="http://schemas.microsoft.com/office/powerpoint/2010/main" val="3003587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651" y="-2932"/>
            <a:ext cx="12434668" cy="1325563"/>
          </a:xfrm>
        </p:spPr>
        <p:txBody>
          <a:bodyPr/>
          <a:lstStyle/>
          <a:p>
            <a:r>
              <a:rPr lang="en-US" b="1" dirty="0" smtClean="0">
                <a:latin typeface="Candara" panose="020E0502030303020204" pitchFamily="34" charset="0"/>
              </a:rPr>
              <a:t>Poor reagent specificity: </a:t>
            </a:r>
            <a:r>
              <a:rPr lang="en-US" dirty="0" err="1" smtClean="0">
                <a:latin typeface="Candara" panose="020E0502030303020204" pitchFamily="34" charset="0"/>
              </a:rPr>
              <a:t>SOMAmer</a:t>
            </a:r>
            <a:r>
              <a:rPr lang="en-US" dirty="0" smtClean="0">
                <a:latin typeface="Candara" panose="020E0502030303020204" pitchFamily="34" charset="0"/>
              </a:rPr>
              <a:t> and DELFIA</a:t>
            </a:r>
            <a:endParaRPr lang="en-US" dirty="0">
              <a:latin typeface="Candara" panose="020E0502030303020204" pitchFamily="34" charset="0"/>
            </a:endParaRPr>
          </a:p>
        </p:txBody>
      </p:sp>
      <p:pic>
        <p:nvPicPr>
          <p:cNvPr id="2050" name="Picture 2" descr="http://www.perkinelmer.com/CMSResources/Images/44-71625finalbrochurepage1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44" y="1614633"/>
            <a:ext cx="2173148" cy="266053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338913" y="4833786"/>
            <a:ext cx="16995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u="sng" dirty="0"/>
              <a:t>E</a:t>
            </a:r>
            <a:r>
              <a:rPr lang="en-US" sz="2800" dirty="0"/>
              <a:t>nhanced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32079" y="5191281"/>
            <a:ext cx="18949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u="sng" dirty="0"/>
              <a:t>L</a:t>
            </a:r>
            <a:r>
              <a:rPr lang="en-US" sz="2800" dirty="0"/>
              <a:t>anthanide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14298" y="5558830"/>
            <a:ext cx="19671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u="sng" dirty="0"/>
              <a:t>F</a:t>
            </a:r>
            <a:r>
              <a:rPr lang="en-US" sz="2800" dirty="0"/>
              <a:t>luorescent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01189" y="5916326"/>
            <a:ext cx="22394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u="sng" dirty="0" err="1" smtClean="0"/>
              <a:t>I</a:t>
            </a:r>
            <a:r>
              <a:rPr lang="en-US" sz="2800" dirty="0" err="1" smtClean="0"/>
              <a:t>mmuno</a:t>
            </a:r>
            <a:r>
              <a:rPr lang="en-US" sz="2800" b="1" u="sng" dirty="0" err="1" smtClean="0"/>
              <a:t>A</a:t>
            </a:r>
            <a:r>
              <a:rPr lang="en-US" sz="2800" dirty="0" err="1" smtClean="0"/>
              <a:t>ssay</a:t>
            </a:r>
            <a:endParaRPr lang="en-US" sz="2800" dirty="0"/>
          </a:p>
        </p:txBody>
      </p:sp>
      <p:sp>
        <p:nvSpPr>
          <p:cNvPr id="30" name="Rectangle 29"/>
          <p:cNvSpPr/>
          <p:nvPr/>
        </p:nvSpPr>
        <p:spPr>
          <a:xfrm>
            <a:off x="260621" y="4446143"/>
            <a:ext cx="19462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u="sng" dirty="0"/>
              <a:t>D</a:t>
            </a:r>
            <a:r>
              <a:rPr lang="en-US" sz="2800" dirty="0"/>
              <a:t>issociation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9696" y="2311327"/>
            <a:ext cx="5991225" cy="942975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3597356" y="3254302"/>
            <a:ext cx="76244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Glass purchased </a:t>
            </a:r>
            <a:r>
              <a:rPr lang="en-US" sz="2800" b="1" dirty="0" err="1" smtClean="0"/>
              <a:t>SOMAmers</a:t>
            </a:r>
            <a:r>
              <a:rPr lang="en-US" sz="2800" b="1" dirty="0" smtClean="0"/>
              <a:t> synthesized by IDT</a:t>
            </a:r>
            <a:endParaRPr lang="en-US" sz="2800" b="1" dirty="0"/>
          </a:p>
        </p:txBody>
      </p:sp>
      <p:grpSp>
        <p:nvGrpSpPr>
          <p:cNvPr id="37" name="Group 36"/>
          <p:cNvGrpSpPr/>
          <p:nvPr/>
        </p:nvGrpSpPr>
        <p:grpSpPr>
          <a:xfrm>
            <a:off x="5441282" y="3961393"/>
            <a:ext cx="3448050" cy="1055321"/>
            <a:chOff x="5555314" y="3019138"/>
            <a:chExt cx="3448050" cy="1055321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55314" y="3019138"/>
              <a:ext cx="3448050" cy="552450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36109" y="3599308"/>
              <a:ext cx="3286461" cy="475151"/>
            </a:xfrm>
            <a:prstGeom prst="rect">
              <a:avLst/>
            </a:prstGeom>
          </p:spPr>
        </p:pic>
      </p:grpSp>
      <p:sp>
        <p:nvSpPr>
          <p:cNvPr id="39" name="TextBox 38"/>
          <p:cNvSpPr txBox="1"/>
          <p:nvPr/>
        </p:nvSpPr>
        <p:spPr>
          <a:xfrm>
            <a:off x="3588393" y="5095396"/>
            <a:ext cx="74989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But </a:t>
            </a:r>
            <a:r>
              <a:rPr lang="en-US" sz="2800" b="1" dirty="0" err="1" smtClean="0"/>
              <a:t>SomaLogic</a:t>
            </a:r>
            <a:r>
              <a:rPr lang="en-US" sz="2800" b="1" dirty="0" smtClean="0"/>
              <a:t> sells the </a:t>
            </a:r>
            <a:r>
              <a:rPr lang="en-US" sz="2800" b="1" dirty="0" err="1" smtClean="0"/>
              <a:t>SOMAmers</a:t>
            </a:r>
            <a:r>
              <a:rPr lang="en-US" sz="2800" b="1" dirty="0" smtClean="0"/>
              <a:t> individually</a:t>
            </a:r>
            <a:endParaRPr lang="en-US" sz="2800" b="1" dirty="0"/>
          </a:p>
        </p:txBody>
      </p:sp>
      <p:sp>
        <p:nvSpPr>
          <p:cNvPr id="40" name="TextBox 39"/>
          <p:cNvSpPr txBox="1"/>
          <p:nvPr/>
        </p:nvSpPr>
        <p:spPr>
          <a:xfrm>
            <a:off x="4354873" y="5516370"/>
            <a:ext cx="59525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Why not use the genuine article?</a:t>
            </a:r>
            <a:endParaRPr lang="en-US" sz="2800" b="1" dirty="0"/>
          </a:p>
        </p:txBody>
      </p:sp>
      <p:sp>
        <p:nvSpPr>
          <p:cNvPr id="47" name="Rectangle 46"/>
          <p:cNvSpPr/>
          <p:nvPr/>
        </p:nvSpPr>
        <p:spPr>
          <a:xfrm>
            <a:off x="3975665" y="5060353"/>
            <a:ext cx="3520440" cy="20724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8039490" y="5060353"/>
            <a:ext cx="3520440" cy="20724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/>
          <p:cNvSpPr txBox="1"/>
          <p:nvPr/>
        </p:nvSpPr>
        <p:spPr>
          <a:xfrm>
            <a:off x="1843859" y="5182816"/>
            <a:ext cx="21318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Candara" panose="020E0502030303020204" pitchFamily="34" charset="0"/>
              </a:rPr>
              <a:t>DELFIA Plate</a:t>
            </a:r>
            <a:r>
              <a:rPr lang="en-US" sz="2400" b="1" dirty="0" smtClean="0">
                <a:latin typeface="Candara" panose="020E0502030303020204" pitchFamily="34" charset="0"/>
                <a:sym typeface="Wingdings" panose="05000000000000000000" pitchFamily="2" charset="2"/>
              </a:rPr>
              <a:t></a:t>
            </a:r>
            <a:endParaRPr lang="en-US" sz="2400" b="1" dirty="0">
              <a:latin typeface="Candara" panose="020E0502030303020204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2358433" y="4651701"/>
            <a:ext cx="1617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Candara" panose="020E0502030303020204" pitchFamily="34" charset="0"/>
              </a:rPr>
              <a:t>Protein</a:t>
            </a:r>
            <a:r>
              <a:rPr lang="en-US" sz="2400" b="1" dirty="0" smtClean="0">
                <a:latin typeface="Candara" panose="020E0502030303020204" pitchFamily="34" charset="0"/>
                <a:sym typeface="Wingdings" panose="05000000000000000000" pitchFamily="2" charset="2"/>
              </a:rPr>
              <a:t></a:t>
            </a:r>
            <a:endParaRPr lang="en-US" sz="2400" b="1" dirty="0">
              <a:latin typeface="Candara" panose="020E0502030303020204" pitchFamily="34" charset="0"/>
            </a:endParaRPr>
          </a:p>
        </p:txBody>
      </p:sp>
      <p:grpSp>
        <p:nvGrpSpPr>
          <p:cNvPr id="237" name="Group 236"/>
          <p:cNvGrpSpPr/>
          <p:nvPr/>
        </p:nvGrpSpPr>
        <p:grpSpPr>
          <a:xfrm>
            <a:off x="4141513" y="4774164"/>
            <a:ext cx="3230880" cy="918122"/>
            <a:chOff x="3210261" y="4439650"/>
            <a:chExt cx="3230880" cy="918122"/>
          </a:xfrm>
        </p:grpSpPr>
        <p:grpSp>
          <p:nvGrpSpPr>
            <p:cNvPr id="62" name="Group 61"/>
            <p:cNvGrpSpPr/>
            <p:nvPr/>
          </p:nvGrpSpPr>
          <p:grpSpPr>
            <a:xfrm>
              <a:off x="3210261" y="4439650"/>
              <a:ext cx="3230880" cy="200505"/>
              <a:chOff x="3169920" y="5706208"/>
              <a:chExt cx="3230880" cy="200505"/>
            </a:xfrm>
          </p:grpSpPr>
          <p:sp>
            <p:nvSpPr>
              <p:cNvPr id="50" name="Oval 49"/>
              <p:cNvSpPr/>
              <p:nvPr/>
            </p:nvSpPr>
            <p:spPr>
              <a:xfrm>
                <a:off x="3169920" y="5713719"/>
                <a:ext cx="213360" cy="184270"/>
              </a:xfrm>
              <a:prstGeom prst="ellips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Oval 51"/>
              <p:cNvSpPr/>
              <p:nvPr/>
            </p:nvSpPr>
            <p:spPr>
              <a:xfrm>
                <a:off x="3505200" y="5713719"/>
                <a:ext cx="213360" cy="184270"/>
              </a:xfrm>
              <a:prstGeom prst="ellips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3840480" y="5708306"/>
                <a:ext cx="213360" cy="184270"/>
              </a:xfrm>
              <a:prstGeom prst="ellips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Oval 53"/>
              <p:cNvSpPr/>
              <p:nvPr/>
            </p:nvSpPr>
            <p:spPr>
              <a:xfrm>
                <a:off x="4175760" y="5708306"/>
                <a:ext cx="213360" cy="184270"/>
              </a:xfrm>
              <a:prstGeom prst="ellips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4511040" y="5706208"/>
                <a:ext cx="213360" cy="184270"/>
              </a:xfrm>
              <a:prstGeom prst="ellips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Oval 55"/>
              <p:cNvSpPr/>
              <p:nvPr/>
            </p:nvSpPr>
            <p:spPr>
              <a:xfrm>
                <a:off x="4846320" y="5706208"/>
                <a:ext cx="213360" cy="184270"/>
              </a:xfrm>
              <a:prstGeom prst="ellips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5181600" y="5713719"/>
                <a:ext cx="213360" cy="184270"/>
              </a:xfrm>
              <a:prstGeom prst="ellips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Oval 57"/>
              <p:cNvSpPr/>
              <p:nvPr/>
            </p:nvSpPr>
            <p:spPr>
              <a:xfrm>
                <a:off x="5516880" y="5722443"/>
                <a:ext cx="213360" cy="184270"/>
              </a:xfrm>
              <a:prstGeom prst="ellips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Oval 58"/>
              <p:cNvSpPr/>
              <p:nvPr/>
            </p:nvSpPr>
            <p:spPr>
              <a:xfrm>
                <a:off x="5852160" y="5713719"/>
                <a:ext cx="213360" cy="184270"/>
              </a:xfrm>
              <a:prstGeom prst="ellips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Oval 59"/>
              <p:cNvSpPr/>
              <p:nvPr/>
            </p:nvSpPr>
            <p:spPr>
              <a:xfrm>
                <a:off x="6187440" y="5722443"/>
                <a:ext cx="213360" cy="184270"/>
              </a:xfrm>
              <a:prstGeom prst="ellips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4" name="TextBox 73"/>
            <p:cNvSpPr txBox="1"/>
            <p:nvPr/>
          </p:nvSpPr>
          <p:spPr>
            <a:xfrm>
              <a:off x="4291405" y="4896107"/>
              <a:ext cx="16172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Candara" panose="020E0502030303020204" pitchFamily="34" charset="0"/>
                </a:rPr>
                <a:t>GDF11</a:t>
              </a:r>
              <a:endParaRPr lang="en-US" sz="2400" b="1" dirty="0">
                <a:latin typeface="Candara" panose="020E0502030303020204" pitchFamily="34" charset="0"/>
              </a:endParaRPr>
            </a:p>
          </p:txBody>
        </p:sp>
      </p:grpSp>
      <p:sp>
        <p:nvSpPr>
          <p:cNvPr id="110" name="TextBox 109"/>
          <p:cNvSpPr txBox="1"/>
          <p:nvPr/>
        </p:nvSpPr>
        <p:spPr>
          <a:xfrm>
            <a:off x="1982578" y="4190036"/>
            <a:ext cx="1996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Candara" panose="020E0502030303020204" pitchFamily="34" charset="0"/>
              </a:rPr>
              <a:t>SOMAmer</a:t>
            </a:r>
            <a:r>
              <a:rPr lang="en-US" sz="2400" b="1" dirty="0" smtClean="0">
                <a:latin typeface="Candara" panose="020E0502030303020204" pitchFamily="34" charset="0"/>
                <a:sym typeface="Wingdings" panose="05000000000000000000" pitchFamily="2" charset="2"/>
              </a:rPr>
              <a:t></a:t>
            </a:r>
            <a:endParaRPr lang="en-US" sz="2400" b="1" dirty="0">
              <a:latin typeface="Candara" panose="020E0502030303020204" pitchFamily="34" charset="0"/>
            </a:endParaRPr>
          </a:p>
        </p:txBody>
      </p:sp>
      <p:grpSp>
        <p:nvGrpSpPr>
          <p:cNvPr id="176" name="Group 175"/>
          <p:cNvGrpSpPr/>
          <p:nvPr/>
        </p:nvGrpSpPr>
        <p:grpSpPr>
          <a:xfrm>
            <a:off x="8155093" y="4784777"/>
            <a:ext cx="3297366" cy="907508"/>
            <a:chOff x="7223841" y="4450263"/>
            <a:chExt cx="3297366" cy="907508"/>
          </a:xfrm>
        </p:grpSpPr>
        <p:sp>
          <p:nvSpPr>
            <p:cNvPr id="73" name="TextBox 72"/>
            <p:cNvSpPr txBox="1"/>
            <p:nvPr/>
          </p:nvSpPr>
          <p:spPr>
            <a:xfrm>
              <a:off x="8179098" y="4896106"/>
              <a:ext cx="16172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 smtClean="0">
                  <a:latin typeface="Candara" panose="020E0502030303020204" pitchFamily="34" charset="0"/>
                </a:rPr>
                <a:t>Myostatin</a:t>
              </a:r>
              <a:endParaRPr lang="en-US" sz="2400" b="1" dirty="0">
                <a:latin typeface="Candara" panose="020E0502030303020204" pitchFamily="34" charset="0"/>
              </a:endParaRPr>
            </a:p>
          </p:txBody>
        </p:sp>
        <p:sp>
          <p:nvSpPr>
            <p:cNvPr id="81" name="5-Point Star 80"/>
            <p:cNvSpPr/>
            <p:nvPr/>
          </p:nvSpPr>
          <p:spPr>
            <a:xfrm>
              <a:off x="7223841" y="4463431"/>
              <a:ext cx="228600" cy="199154"/>
            </a:xfrm>
            <a:prstGeom prst="star5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5-Point Star 114"/>
            <p:cNvSpPr/>
            <p:nvPr/>
          </p:nvSpPr>
          <p:spPr>
            <a:xfrm>
              <a:off x="7573082" y="4453277"/>
              <a:ext cx="228600" cy="199154"/>
            </a:xfrm>
            <a:prstGeom prst="star5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5-Point Star 117"/>
            <p:cNvSpPr/>
            <p:nvPr/>
          </p:nvSpPr>
          <p:spPr>
            <a:xfrm>
              <a:off x="7929126" y="4453277"/>
              <a:ext cx="228600" cy="199154"/>
            </a:xfrm>
            <a:prstGeom prst="star5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5-Point Star 120"/>
            <p:cNvSpPr/>
            <p:nvPr/>
          </p:nvSpPr>
          <p:spPr>
            <a:xfrm>
              <a:off x="8264406" y="4450263"/>
              <a:ext cx="228600" cy="199154"/>
            </a:xfrm>
            <a:prstGeom prst="star5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5-Point Star 123"/>
            <p:cNvSpPr/>
            <p:nvPr/>
          </p:nvSpPr>
          <p:spPr>
            <a:xfrm>
              <a:off x="8597392" y="4454571"/>
              <a:ext cx="228600" cy="199154"/>
            </a:xfrm>
            <a:prstGeom prst="star5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5-Point Star 126"/>
            <p:cNvSpPr/>
            <p:nvPr/>
          </p:nvSpPr>
          <p:spPr>
            <a:xfrm>
              <a:off x="8949210" y="4450263"/>
              <a:ext cx="228600" cy="199154"/>
            </a:xfrm>
            <a:prstGeom prst="star5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5-Point Star 129"/>
            <p:cNvSpPr/>
            <p:nvPr/>
          </p:nvSpPr>
          <p:spPr>
            <a:xfrm>
              <a:off x="9251287" y="4466932"/>
              <a:ext cx="228600" cy="199154"/>
            </a:xfrm>
            <a:prstGeom prst="star5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5-Point Star 132"/>
            <p:cNvSpPr/>
            <p:nvPr/>
          </p:nvSpPr>
          <p:spPr>
            <a:xfrm>
              <a:off x="9575691" y="4466932"/>
              <a:ext cx="228600" cy="199154"/>
            </a:xfrm>
            <a:prstGeom prst="star5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5-Point Star 135"/>
            <p:cNvSpPr/>
            <p:nvPr/>
          </p:nvSpPr>
          <p:spPr>
            <a:xfrm>
              <a:off x="9942838" y="4474803"/>
              <a:ext cx="228600" cy="199154"/>
            </a:xfrm>
            <a:prstGeom prst="star5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5-Point Star 138"/>
            <p:cNvSpPr/>
            <p:nvPr/>
          </p:nvSpPr>
          <p:spPr>
            <a:xfrm>
              <a:off x="10292607" y="4489678"/>
              <a:ext cx="228600" cy="199154"/>
            </a:xfrm>
            <a:prstGeom prst="star5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8" name="Group 237"/>
          <p:cNvGrpSpPr/>
          <p:nvPr/>
        </p:nvGrpSpPr>
        <p:grpSpPr>
          <a:xfrm>
            <a:off x="4100692" y="4127399"/>
            <a:ext cx="7076687" cy="707278"/>
            <a:chOff x="3169440" y="3792885"/>
            <a:chExt cx="7076687" cy="707278"/>
          </a:xfrm>
        </p:grpSpPr>
        <p:sp>
          <p:nvSpPr>
            <p:cNvPr id="114" name="TextBox 113"/>
            <p:cNvSpPr txBox="1"/>
            <p:nvPr/>
          </p:nvSpPr>
          <p:spPr>
            <a:xfrm rot="10800000">
              <a:off x="3524777" y="3795899"/>
              <a:ext cx="3352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/>
                <a:t>Y</a:t>
              </a:r>
              <a:endParaRPr lang="en-US" sz="3600" dirty="0"/>
            </a:p>
          </p:txBody>
        </p:sp>
        <p:sp>
          <p:nvSpPr>
            <p:cNvPr id="117" name="TextBox 116"/>
            <p:cNvSpPr txBox="1"/>
            <p:nvPr/>
          </p:nvSpPr>
          <p:spPr>
            <a:xfrm rot="10800000">
              <a:off x="3880821" y="3795899"/>
              <a:ext cx="3352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/>
                <a:t>Y</a:t>
              </a:r>
              <a:endParaRPr lang="en-US" sz="3600" dirty="0"/>
            </a:p>
          </p:txBody>
        </p:sp>
        <p:sp>
          <p:nvSpPr>
            <p:cNvPr id="120" name="TextBox 119"/>
            <p:cNvSpPr txBox="1"/>
            <p:nvPr/>
          </p:nvSpPr>
          <p:spPr>
            <a:xfrm rot="10800000">
              <a:off x="4216101" y="3792885"/>
              <a:ext cx="3352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/>
                <a:t>Y</a:t>
              </a:r>
              <a:endParaRPr lang="en-US" sz="3600" dirty="0"/>
            </a:p>
          </p:txBody>
        </p:sp>
        <p:sp>
          <p:nvSpPr>
            <p:cNvPr id="123" name="TextBox 122"/>
            <p:cNvSpPr txBox="1"/>
            <p:nvPr/>
          </p:nvSpPr>
          <p:spPr>
            <a:xfrm rot="10800000">
              <a:off x="4549087" y="3797193"/>
              <a:ext cx="3352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/>
                <a:t>Y</a:t>
              </a:r>
              <a:endParaRPr lang="en-US" sz="3600" dirty="0"/>
            </a:p>
          </p:txBody>
        </p:sp>
        <p:sp>
          <p:nvSpPr>
            <p:cNvPr id="126" name="TextBox 125"/>
            <p:cNvSpPr txBox="1"/>
            <p:nvPr/>
          </p:nvSpPr>
          <p:spPr>
            <a:xfrm rot="10800000">
              <a:off x="4900905" y="3792885"/>
              <a:ext cx="3352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/>
                <a:t>Y</a:t>
              </a:r>
              <a:endParaRPr lang="en-US" sz="3600" dirty="0"/>
            </a:p>
          </p:txBody>
        </p:sp>
        <p:sp>
          <p:nvSpPr>
            <p:cNvPr id="129" name="TextBox 128"/>
            <p:cNvSpPr txBox="1"/>
            <p:nvPr/>
          </p:nvSpPr>
          <p:spPr>
            <a:xfrm rot="10800000">
              <a:off x="5202982" y="3809554"/>
              <a:ext cx="3352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/>
                <a:t>Y</a:t>
              </a:r>
              <a:endParaRPr lang="en-US" sz="3600" dirty="0"/>
            </a:p>
          </p:txBody>
        </p:sp>
        <p:sp>
          <p:nvSpPr>
            <p:cNvPr id="132" name="TextBox 131"/>
            <p:cNvSpPr txBox="1"/>
            <p:nvPr/>
          </p:nvSpPr>
          <p:spPr>
            <a:xfrm rot="10800000">
              <a:off x="5527386" y="3809554"/>
              <a:ext cx="3352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/>
                <a:t>Y</a:t>
              </a:r>
              <a:endParaRPr lang="en-US" sz="3600" dirty="0"/>
            </a:p>
          </p:txBody>
        </p:sp>
        <p:sp>
          <p:nvSpPr>
            <p:cNvPr id="135" name="TextBox 134"/>
            <p:cNvSpPr txBox="1"/>
            <p:nvPr/>
          </p:nvSpPr>
          <p:spPr>
            <a:xfrm rot="10800000">
              <a:off x="5894533" y="3817425"/>
              <a:ext cx="3352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/>
                <a:t>Y</a:t>
              </a:r>
              <a:endParaRPr lang="en-US" sz="3600" dirty="0"/>
            </a:p>
          </p:txBody>
        </p:sp>
        <p:sp>
          <p:nvSpPr>
            <p:cNvPr id="138" name="TextBox 137"/>
            <p:cNvSpPr txBox="1"/>
            <p:nvPr/>
          </p:nvSpPr>
          <p:spPr>
            <a:xfrm rot="10800000">
              <a:off x="6244302" y="3822140"/>
              <a:ext cx="3352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/>
                <a:t>Y</a:t>
              </a:r>
              <a:endParaRPr lang="en-US" sz="3600" dirty="0"/>
            </a:p>
          </p:txBody>
        </p:sp>
        <p:sp>
          <p:nvSpPr>
            <p:cNvPr id="78" name="TextBox 77"/>
            <p:cNvSpPr txBox="1"/>
            <p:nvPr/>
          </p:nvSpPr>
          <p:spPr>
            <a:xfrm rot="10800000">
              <a:off x="3169440" y="3793861"/>
              <a:ext cx="3352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/>
                <a:t>Y</a:t>
              </a:r>
              <a:endParaRPr lang="en-US" sz="3600" dirty="0"/>
            </a:p>
          </p:txBody>
        </p:sp>
        <p:sp>
          <p:nvSpPr>
            <p:cNvPr id="72" name="Isosceles Triangle 71"/>
            <p:cNvSpPr/>
            <p:nvPr/>
          </p:nvSpPr>
          <p:spPr>
            <a:xfrm rot="10800000">
              <a:off x="3194516" y="3844462"/>
              <a:ext cx="207086" cy="135577"/>
            </a:xfrm>
            <a:prstGeom prst="triangle">
              <a:avLst/>
            </a:prstGeom>
            <a:solidFill>
              <a:srgbClr val="92D050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TextBox 140"/>
            <p:cNvSpPr txBox="1"/>
            <p:nvPr/>
          </p:nvSpPr>
          <p:spPr>
            <a:xfrm rot="10800000">
              <a:off x="7216239" y="3845074"/>
              <a:ext cx="3352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/>
                <a:t>Y</a:t>
              </a:r>
              <a:endParaRPr lang="en-US" sz="3600" dirty="0"/>
            </a:p>
          </p:txBody>
        </p:sp>
        <p:sp>
          <p:nvSpPr>
            <p:cNvPr id="144" name="TextBox 143"/>
            <p:cNvSpPr txBox="1"/>
            <p:nvPr/>
          </p:nvSpPr>
          <p:spPr>
            <a:xfrm rot="10800000">
              <a:off x="7570241" y="3845539"/>
              <a:ext cx="3352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/>
                <a:t>Y</a:t>
              </a:r>
              <a:endParaRPr lang="en-US" sz="3600" dirty="0"/>
            </a:p>
          </p:txBody>
        </p:sp>
        <p:sp>
          <p:nvSpPr>
            <p:cNvPr id="150" name="TextBox 149"/>
            <p:cNvSpPr txBox="1"/>
            <p:nvPr/>
          </p:nvSpPr>
          <p:spPr>
            <a:xfrm rot="10800000">
              <a:off x="9238048" y="3843672"/>
              <a:ext cx="3352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/>
                <a:t>Y</a:t>
              </a:r>
              <a:endParaRPr lang="en-US" sz="3600" dirty="0"/>
            </a:p>
          </p:txBody>
        </p:sp>
        <p:sp>
          <p:nvSpPr>
            <p:cNvPr id="153" name="TextBox 152"/>
            <p:cNvSpPr txBox="1"/>
            <p:nvPr/>
          </p:nvSpPr>
          <p:spPr>
            <a:xfrm rot="10800000">
              <a:off x="9910847" y="3853832"/>
              <a:ext cx="3352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/>
                <a:t>Y</a:t>
              </a:r>
              <a:endParaRPr lang="en-US" sz="3600" dirty="0"/>
            </a:p>
          </p:txBody>
        </p:sp>
        <p:sp>
          <p:nvSpPr>
            <p:cNvPr id="162" name="Isosceles Triangle 161"/>
            <p:cNvSpPr/>
            <p:nvPr/>
          </p:nvSpPr>
          <p:spPr>
            <a:xfrm rot="10800000">
              <a:off x="3554258" y="3855522"/>
              <a:ext cx="207086" cy="135577"/>
            </a:xfrm>
            <a:prstGeom prst="triangle">
              <a:avLst/>
            </a:prstGeom>
            <a:solidFill>
              <a:srgbClr val="92D050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Isosceles Triangle 162"/>
            <p:cNvSpPr/>
            <p:nvPr/>
          </p:nvSpPr>
          <p:spPr>
            <a:xfrm rot="10800000">
              <a:off x="3905971" y="3852714"/>
              <a:ext cx="207086" cy="135577"/>
            </a:xfrm>
            <a:prstGeom prst="triangle">
              <a:avLst/>
            </a:prstGeom>
            <a:solidFill>
              <a:srgbClr val="92D050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Isosceles Triangle 163"/>
            <p:cNvSpPr/>
            <p:nvPr/>
          </p:nvSpPr>
          <p:spPr>
            <a:xfrm rot="10800000">
              <a:off x="4241443" y="3852715"/>
              <a:ext cx="207086" cy="135577"/>
            </a:xfrm>
            <a:prstGeom prst="triangle">
              <a:avLst/>
            </a:prstGeom>
            <a:solidFill>
              <a:srgbClr val="92D050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Isosceles Triangle 164"/>
            <p:cNvSpPr/>
            <p:nvPr/>
          </p:nvSpPr>
          <p:spPr>
            <a:xfrm rot="10800000">
              <a:off x="4575939" y="3852715"/>
              <a:ext cx="207086" cy="135577"/>
            </a:xfrm>
            <a:prstGeom prst="triangle">
              <a:avLst/>
            </a:prstGeom>
            <a:solidFill>
              <a:srgbClr val="92D050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Isosceles Triangle 165"/>
            <p:cNvSpPr/>
            <p:nvPr/>
          </p:nvSpPr>
          <p:spPr>
            <a:xfrm rot="10800000">
              <a:off x="4932655" y="3846601"/>
              <a:ext cx="207086" cy="135577"/>
            </a:xfrm>
            <a:prstGeom prst="triangle">
              <a:avLst/>
            </a:prstGeom>
            <a:solidFill>
              <a:srgbClr val="92D050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Isosceles Triangle 166"/>
            <p:cNvSpPr/>
            <p:nvPr/>
          </p:nvSpPr>
          <p:spPr>
            <a:xfrm rot="10800000">
              <a:off x="5228215" y="3854677"/>
              <a:ext cx="207086" cy="135577"/>
            </a:xfrm>
            <a:prstGeom prst="triangle">
              <a:avLst/>
            </a:prstGeom>
            <a:solidFill>
              <a:srgbClr val="92D050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Isosceles Triangle 167"/>
            <p:cNvSpPr/>
            <p:nvPr/>
          </p:nvSpPr>
          <p:spPr>
            <a:xfrm rot="10800000">
              <a:off x="5551760" y="3857191"/>
              <a:ext cx="207086" cy="135577"/>
            </a:xfrm>
            <a:prstGeom prst="triangle">
              <a:avLst/>
            </a:prstGeom>
            <a:solidFill>
              <a:srgbClr val="92D050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Isosceles Triangle 168"/>
            <p:cNvSpPr/>
            <p:nvPr/>
          </p:nvSpPr>
          <p:spPr>
            <a:xfrm rot="10800000">
              <a:off x="5922526" y="3861158"/>
              <a:ext cx="207086" cy="135577"/>
            </a:xfrm>
            <a:prstGeom prst="triangle">
              <a:avLst/>
            </a:prstGeom>
            <a:solidFill>
              <a:srgbClr val="92D050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Isosceles Triangle 169"/>
            <p:cNvSpPr/>
            <p:nvPr/>
          </p:nvSpPr>
          <p:spPr>
            <a:xfrm rot="10800000">
              <a:off x="6272328" y="3868262"/>
              <a:ext cx="207086" cy="135577"/>
            </a:xfrm>
            <a:prstGeom prst="triangle">
              <a:avLst/>
            </a:prstGeom>
            <a:solidFill>
              <a:srgbClr val="92D050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Isosceles Triangle 170"/>
            <p:cNvSpPr/>
            <p:nvPr/>
          </p:nvSpPr>
          <p:spPr>
            <a:xfrm rot="10800000">
              <a:off x="7243469" y="3891927"/>
              <a:ext cx="207086" cy="135577"/>
            </a:xfrm>
            <a:prstGeom prst="triangle">
              <a:avLst/>
            </a:prstGeom>
            <a:solidFill>
              <a:srgbClr val="92D050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Isosceles Triangle 171"/>
            <p:cNvSpPr/>
            <p:nvPr/>
          </p:nvSpPr>
          <p:spPr>
            <a:xfrm rot="10800000">
              <a:off x="7598294" y="3894077"/>
              <a:ext cx="207086" cy="135577"/>
            </a:xfrm>
            <a:prstGeom prst="triangle">
              <a:avLst/>
            </a:prstGeom>
            <a:solidFill>
              <a:srgbClr val="92D050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Isosceles Triangle 172"/>
            <p:cNvSpPr/>
            <p:nvPr/>
          </p:nvSpPr>
          <p:spPr>
            <a:xfrm rot="10800000">
              <a:off x="9256097" y="3881767"/>
              <a:ext cx="207086" cy="135577"/>
            </a:xfrm>
            <a:prstGeom prst="triangle">
              <a:avLst/>
            </a:prstGeom>
            <a:solidFill>
              <a:srgbClr val="92D050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Isosceles Triangle 173"/>
            <p:cNvSpPr/>
            <p:nvPr/>
          </p:nvSpPr>
          <p:spPr>
            <a:xfrm rot="10800000">
              <a:off x="9938355" y="3891926"/>
              <a:ext cx="207086" cy="135577"/>
            </a:xfrm>
            <a:prstGeom prst="triangle">
              <a:avLst/>
            </a:prstGeom>
            <a:solidFill>
              <a:srgbClr val="92D050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9" name="Group 238"/>
          <p:cNvGrpSpPr/>
          <p:nvPr/>
        </p:nvGrpSpPr>
        <p:grpSpPr>
          <a:xfrm>
            <a:off x="4022324" y="3612264"/>
            <a:ext cx="7203303" cy="581579"/>
            <a:chOff x="3091072" y="3277750"/>
            <a:chExt cx="7203303" cy="581579"/>
          </a:xfrm>
        </p:grpSpPr>
        <p:grpSp>
          <p:nvGrpSpPr>
            <p:cNvPr id="161" name="Group 160"/>
            <p:cNvGrpSpPr/>
            <p:nvPr/>
          </p:nvGrpSpPr>
          <p:grpSpPr>
            <a:xfrm>
              <a:off x="4487727" y="3288954"/>
              <a:ext cx="456528" cy="529886"/>
              <a:chOff x="3459219" y="2168216"/>
              <a:chExt cx="456528" cy="529886"/>
            </a:xfrm>
          </p:grpSpPr>
          <p:sp>
            <p:nvSpPr>
              <p:cNvPr id="159" name="Diamond 158"/>
              <p:cNvSpPr/>
              <p:nvPr/>
            </p:nvSpPr>
            <p:spPr>
              <a:xfrm>
                <a:off x="3474729" y="2168216"/>
                <a:ext cx="384048" cy="384048"/>
              </a:xfrm>
              <a:prstGeom prst="diamond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6" name="TextBox 155"/>
              <p:cNvSpPr txBox="1"/>
              <p:nvPr/>
            </p:nvSpPr>
            <p:spPr>
              <a:xfrm>
                <a:off x="3459219" y="2169157"/>
                <a:ext cx="4565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 smtClean="0"/>
                  <a:t>Eu</a:t>
                </a:r>
                <a:endParaRPr lang="en-US" b="1" dirty="0"/>
              </a:p>
            </p:txBody>
          </p:sp>
          <p:sp>
            <p:nvSpPr>
              <p:cNvPr id="175" name="Isosceles Triangle 174"/>
              <p:cNvSpPr/>
              <p:nvPr/>
            </p:nvSpPr>
            <p:spPr>
              <a:xfrm>
                <a:off x="3562088" y="2562525"/>
                <a:ext cx="207086" cy="135577"/>
              </a:xfrm>
              <a:prstGeom prst="triangle">
                <a:avLst/>
              </a:prstGeom>
              <a:solidFill>
                <a:srgbClr val="FFFF00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85" name="Group 184"/>
            <p:cNvGrpSpPr/>
            <p:nvPr/>
          </p:nvGrpSpPr>
          <p:grpSpPr>
            <a:xfrm>
              <a:off x="3091072" y="3277750"/>
              <a:ext cx="456528" cy="529886"/>
              <a:chOff x="3459219" y="2168216"/>
              <a:chExt cx="456528" cy="529886"/>
            </a:xfrm>
          </p:grpSpPr>
          <p:sp>
            <p:nvSpPr>
              <p:cNvPr id="186" name="Diamond 185"/>
              <p:cNvSpPr/>
              <p:nvPr/>
            </p:nvSpPr>
            <p:spPr>
              <a:xfrm>
                <a:off x="3474729" y="2168216"/>
                <a:ext cx="384048" cy="384048"/>
              </a:xfrm>
              <a:prstGeom prst="diamond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7" name="TextBox 186"/>
              <p:cNvSpPr txBox="1"/>
              <p:nvPr/>
            </p:nvSpPr>
            <p:spPr>
              <a:xfrm>
                <a:off x="3459219" y="2169157"/>
                <a:ext cx="4565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 smtClean="0"/>
                  <a:t>Eu</a:t>
                </a:r>
                <a:endParaRPr lang="en-US" b="1" dirty="0"/>
              </a:p>
            </p:txBody>
          </p:sp>
          <p:sp>
            <p:nvSpPr>
              <p:cNvPr id="188" name="Isosceles Triangle 187"/>
              <p:cNvSpPr/>
              <p:nvPr/>
            </p:nvSpPr>
            <p:spPr>
              <a:xfrm>
                <a:off x="3562088" y="2562525"/>
                <a:ext cx="207086" cy="135577"/>
              </a:xfrm>
              <a:prstGeom prst="triangle">
                <a:avLst/>
              </a:prstGeom>
              <a:solidFill>
                <a:srgbClr val="FFFF00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89" name="Group 188"/>
            <p:cNvGrpSpPr/>
            <p:nvPr/>
          </p:nvGrpSpPr>
          <p:grpSpPr>
            <a:xfrm>
              <a:off x="3459219" y="3290045"/>
              <a:ext cx="456528" cy="529886"/>
              <a:chOff x="3459219" y="2168216"/>
              <a:chExt cx="456528" cy="529886"/>
            </a:xfrm>
          </p:grpSpPr>
          <p:sp>
            <p:nvSpPr>
              <p:cNvPr id="190" name="Diamond 189"/>
              <p:cNvSpPr/>
              <p:nvPr/>
            </p:nvSpPr>
            <p:spPr>
              <a:xfrm>
                <a:off x="3474729" y="2168216"/>
                <a:ext cx="384048" cy="384048"/>
              </a:xfrm>
              <a:prstGeom prst="diamond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1" name="TextBox 190"/>
              <p:cNvSpPr txBox="1"/>
              <p:nvPr/>
            </p:nvSpPr>
            <p:spPr>
              <a:xfrm>
                <a:off x="3459219" y="2169157"/>
                <a:ext cx="4565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 smtClean="0"/>
                  <a:t>Eu</a:t>
                </a:r>
                <a:endParaRPr lang="en-US" b="1" dirty="0"/>
              </a:p>
            </p:txBody>
          </p:sp>
          <p:sp>
            <p:nvSpPr>
              <p:cNvPr id="192" name="Isosceles Triangle 191"/>
              <p:cNvSpPr/>
              <p:nvPr/>
            </p:nvSpPr>
            <p:spPr>
              <a:xfrm>
                <a:off x="3562088" y="2562525"/>
                <a:ext cx="207086" cy="135577"/>
              </a:xfrm>
              <a:prstGeom prst="triangle">
                <a:avLst/>
              </a:prstGeom>
              <a:solidFill>
                <a:srgbClr val="FFFF00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3" name="Group 192"/>
            <p:cNvGrpSpPr/>
            <p:nvPr/>
          </p:nvGrpSpPr>
          <p:grpSpPr>
            <a:xfrm>
              <a:off x="3811044" y="3289495"/>
              <a:ext cx="456528" cy="529886"/>
              <a:chOff x="3459219" y="2168216"/>
              <a:chExt cx="456528" cy="529886"/>
            </a:xfrm>
          </p:grpSpPr>
          <p:sp>
            <p:nvSpPr>
              <p:cNvPr id="194" name="Diamond 193"/>
              <p:cNvSpPr/>
              <p:nvPr/>
            </p:nvSpPr>
            <p:spPr>
              <a:xfrm>
                <a:off x="3474729" y="2168216"/>
                <a:ext cx="384048" cy="384048"/>
              </a:xfrm>
              <a:prstGeom prst="diamond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5" name="TextBox 194"/>
              <p:cNvSpPr txBox="1"/>
              <p:nvPr/>
            </p:nvSpPr>
            <p:spPr>
              <a:xfrm>
                <a:off x="3459219" y="2169157"/>
                <a:ext cx="4565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 smtClean="0"/>
                  <a:t>Eu</a:t>
                </a:r>
                <a:endParaRPr lang="en-US" b="1" dirty="0"/>
              </a:p>
            </p:txBody>
          </p:sp>
          <p:sp>
            <p:nvSpPr>
              <p:cNvPr id="196" name="Isosceles Triangle 195"/>
              <p:cNvSpPr/>
              <p:nvPr/>
            </p:nvSpPr>
            <p:spPr>
              <a:xfrm>
                <a:off x="3562088" y="2562525"/>
                <a:ext cx="207086" cy="135577"/>
              </a:xfrm>
              <a:prstGeom prst="triangle">
                <a:avLst/>
              </a:prstGeom>
              <a:solidFill>
                <a:srgbClr val="FFFF00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7" name="Group 196"/>
            <p:cNvGrpSpPr/>
            <p:nvPr/>
          </p:nvGrpSpPr>
          <p:grpSpPr>
            <a:xfrm>
              <a:off x="4143999" y="3289495"/>
              <a:ext cx="456528" cy="529886"/>
              <a:chOff x="3459219" y="2168216"/>
              <a:chExt cx="456528" cy="529886"/>
            </a:xfrm>
          </p:grpSpPr>
          <p:sp>
            <p:nvSpPr>
              <p:cNvPr id="198" name="Diamond 197"/>
              <p:cNvSpPr/>
              <p:nvPr/>
            </p:nvSpPr>
            <p:spPr>
              <a:xfrm>
                <a:off x="3474729" y="2168216"/>
                <a:ext cx="384048" cy="384048"/>
              </a:xfrm>
              <a:prstGeom prst="diamond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9" name="TextBox 198"/>
              <p:cNvSpPr txBox="1"/>
              <p:nvPr/>
            </p:nvSpPr>
            <p:spPr>
              <a:xfrm>
                <a:off x="3459219" y="2169157"/>
                <a:ext cx="4565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 smtClean="0"/>
                  <a:t>Eu</a:t>
                </a:r>
                <a:endParaRPr lang="en-US" b="1" dirty="0"/>
              </a:p>
            </p:txBody>
          </p:sp>
          <p:sp>
            <p:nvSpPr>
              <p:cNvPr id="200" name="Isosceles Triangle 199"/>
              <p:cNvSpPr/>
              <p:nvPr/>
            </p:nvSpPr>
            <p:spPr>
              <a:xfrm>
                <a:off x="3562088" y="2562525"/>
                <a:ext cx="207086" cy="135577"/>
              </a:xfrm>
              <a:prstGeom prst="triangle">
                <a:avLst/>
              </a:prstGeom>
              <a:solidFill>
                <a:srgbClr val="FFFF00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1" name="Group 200"/>
            <p:cNvGrpSpPr/>
            <p:nvPr/>
          </p:nvGrpSpPr>
          <p:grpSpPr>
            <a:xfrm>
              <a:off x="4838442" y="3281334"/>
              <a:ext cx="456528" cy="529886"/>
              <a:chOff x="3459219" y="2168216"/>
              <a:chExt cx="456528" cy="529886"/>
            </a:xfrm>
          </p:grpSpPr>
          <p:sp>
            <p:nvSpPr>
              <p:cNvPr id="202" name="Diamond 201"/>
              <p:cNvSpPr/>
              <p:nvPr/>
            </p:nvSpPr>
            <p:spPr>
              <a:xfrm>
                <a:off x="3474729" y="2168216"/>
                <a:ext cx="384048" cy="384048"/>
              </a:xfrm>
              <a:prstGeom prst="diamond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3" name="TextBox 202"/>
              <p:cNvSpPr txBox="1"/>
              <p:nvPr/>
            </p:nvSpPr>
            <p:spPr>
              <a:xfrm>
                <a:off x="3459219" y="2169157"/>
                <a:ext cx="4565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 smtClean="0"/>
                  <a:t>Eu</a:t>
                </a:r>
                <a:endParaRPr lang="en-US" b="1" dirty="0"/>
              </a:p>
            </p:txBody>
          </p:sp>
          <p:sp>
            <p:nvSpPr>
              <p:cNvPr id="204" name="Isosceles Triangle 203"/>
              <p:cNvSpPr/>
              <p:nvPr/>
            </p:nvSpPr>
            <p:spPr>
              <a:xfrm>
                <a:off x="3562088" y="2562525"/>
                <a:ext cx="207086" cy="135577"/>
              </a:xfrm>
              <a:prstGeom prst="triangle">
                <a:avLst/>
              </a:prstGeom>
              <a:solidFill>
                <a:srgbClr val="FFFF00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5" name="Group 204"/>
            <p:cNvGrpSpPr/>
            <p:nvPr/>
          </p:nvGrpSpPr>
          <p:grpSpPr>
            <a:xfrm>
              <a:off x="5128618" y="3296798"/>
              <a:ext cx="456528" cy="529886"/>
              <a:chOff x="3459219" y="2168216"/>
              <a:chExt cx="456528" cy="529886"/>
            </a:xfrm>
          </p:grpSpPr>
          <p:sp>
            <p:nvSpPr>
              <p:cNvPr id="206" name="Diamond 205"/>
              <p:cNvSpPr/>
              <p:nvPr/>
            </p:nvSpPr>
            <p:spPr>
              <a:xfrm>
                <a:off x="3474729" y="2168216"/>
                <a:ext cx="384048" cy="384048"/>
              </a:xfrm>
              <a:prstGeom prst="diamond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7" name="TextBox 206"/>
              <p:cNvSpPr txBox="1"/>
              <p:nvPr/>
            </p:nvSpPr>
            <p:spPr>
              <a:xfrm>
                <a:off x="3459219" y="2169157"/>
                <a:ext cx="4565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 smtClean="0"/>
                  <a:t>Eu</a:t>
                </a:r>
                <a:endParaRPr lang="en-US" b="1" dirty="0"/>
              </a:p>
            </p:txBody>
          </p:sp>
          <p:sp>
            <p:nvSpPr>
              <p:cNvPr id="208" name="Isosceles Triangle 207"/>
              <p:cNvSpPr/>
              <p:nvPr/>
            </p:nvSpPr>
            <p:spPr>
              <a:xfrm>
                <a:off x="3562088" y="2562525"/>
                <a:ext cx="207086" cy="135577"/>
              </a:xfrm>
              <a:prstGeom prst="triangle">
                <a:avLst/>
              </a:prstGeom>
              <a:solidFill>
                <a:srgbClr val="FFFF00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9" name="Group 208"/>
            <p:cNvGrpSpPr/>
            <p:nvPr/>
          </p:nvGrpSpPr>
          <p:grpSpPr>
            <a:xfrm>
              <a:off x="5454797" y="3296797"/>
              <a:ext cx="456528" cy="529886"/>
              <a:chOff x="3459219" y="2168216"/>
              <a:chExt cx="456528" cy="529886"/>
            </a:xfrm>
          </p:grpSpPr>
          <p:sp>
            <p:nvSpPr>
              <p:cNvPr id="210" name="Diamond 209"/>
              <p:cNvSpPr/>
              <p:nvPr/>
            </p:nvSpPr>
            <p:spPr>
              <a:xfrm>
                <a:off x="3474729" y="2168216"/>
                <a:ext cx="384048" cy="384048"/>
              </a:xfrm>
              <a:prstGeom prst="diamond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1" name="TextBox 210"/>
              <p:cNvSpPr txBox="1"/>
              <p:nvPr/>
            </p:nvSpPr>
            <p:spPr>
              <a:xfrm>
                <a:off x="3459219" y="2169157"/>
                <a:ext cx="4565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 smtClean="0"/>
                  <a:t>Eu</a:t>
                </a:r>
                <a:endParaRPr lang="en-US" b="1" dirty="0"/>
              </a:p>
            </p:txBody>
          </p:sp>
          <p:sp>
            <p:nvSpPr>
              <p:cNvPr id="212" name="Isosceles Triangle 211"/>
              <p:cNvSpPr/>
              <p:nvPr/>
            </p:nvSpPr>
            <p:spPr>
              <a:xfrm>
                <a:off x="3562088" y="2562525"/>
                <a:ext cx="207086" cy="135577"/>
              </a:xfrm>
              <a:prstGeom prst="triangle">
                <a:avLst/>
              </a:prstGeom>
              <a:solidFill>
                <a:srgbClr val="FFFF00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13" name="Group 212"/>
            <p:cNvGrpSpPr/>
            <p:nvPr/>
          </p:nvGrpSpPr>
          <p:grpSpPr>
            <a:xfrm>
              <a:off x="5820912" y="3301145"/>
              <a:ext cx="456528" cy="529886"/>
              <a:chOff x="3459219" y="2168216"/>
              <a:chExt cx="456528" cy="529886"/>
            </a:xfrm>
          </p:grpSpPr>
          <p:sp>
            <p:nvSpPr>
              <p:cNvPr id="214" name="Diamond 213"/>
              <p:cNvSpPr/>
              <p:nvPr/>
            </p:nvSpPr>
            <p:spPr>
              <a:xfrm>
                <a:off x="3474729" y="2168216"/>
                <a:ext cx="384048" cy="384048"/>
              </a:xfrm>
              <a:prstGeom prst="diamond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5" name="TextBox 214"/>
              <p:cNvSpPr txBox="1"/>
              <p:nvPr/>
            </p:nvSpPr>
            <p:spPr>
              <a:xfrm>
                <a:off x="3459219" y="2169157"/>
                <a:ext cx="4565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 smtClean="0"/>
                  <a:t>Eu</a:t>
                </a:r>
                <a:endParaRPr lang="en-US" b="1" dirty="0"/>
              </a:p>
            </p:txBody>
          </p:sp>
          <p:sp>
            <p:nvSpPr>
              <p:cNvPr id="216" name="Isosceles Triangle 215"/>
              <p:cNvSpPr/>
              <p:nvPr/>
            </p:nvSpPr>
            <p:spPr>
              <a:xfrm>
                <a:off x="3562088" y="2562525"/>
                <a:ext cx="207086" cy="135577"/>
              </a:xfrm>
              <a:prstGeom prst="triangle">
                <a:avLst/>
              </a:prstGeom>
              <a:solidFill>
                <a:srgbClr val="FFFF00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17" name="Group 216"/>
            <p:cNvGrpSpPr/>
            <p:nvPr/>
          </p:nvGrpSpPr>
          <p:grpSpPr>
            <a:xfrm>
              <a:off x="6171295" y="3312163"/>
              <a:ext cx="456528" cy="529886"/>
              <a:chOff x="3459219" y="2168216"/>
              <a:chExt cx="456528" cy="529886"/>
            </a:xfrm>
          </p:grpSpPr>
          <p:sp>
            <p:nvSpPr>
              <p:cNvPr id="218" name="Diamond 217"/>
              <p:cNvSpPr/>
              <p:nvPr/>
            </p:nvSpPr>
            <p:spPr>
              <a:xfrm>
                <a:off x="3474729" y="2168216"/>
                <a:ext cx="384048" cy="384048"/>
              </a:xfrm>
              <a:prstGeom prst="diamond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9" name="TextBox 218"/>
              <p:cNvSpPr txBox="1"/>
              <p:nvPr/>
            </p:nvSpPr>
            <p:spPr>
              <a:xfrm>
                <a:off x="3459219" y="2169157"/>
                <a:ext cx="4565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 smtClean="0"/>
                  <a:t>Eu</a:t>
                </a:r>
                <a:endParaRPr lang="en-US" b="1" dirty="0"/>
              </a:p>
            </p:txBody>
          </p:sp>
          <p:sp>
            <p:nvSpPr>
              <p:cNvPr id="220" name="Isosceles Triangle 219"/>
              <p:cNvSpPr/>
              <p:nvPr/>
            </p:nvSpPr>
            <p:spPr>
              <a:xfrm>
                <a:off x="3562088" y="2562525"/>
                <a:ext cx="207086" cy="135577"/>
              </a:xfrm>
              <a:prstGeom prst="triangle">
                <a:avLst/>
              </a:prstGeom>
              <a:solidFill>
                <a:srgbClr val="FFFF00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21" name="Group 220"/>
            <p:cNvGrpSpPr/>
            <p:nvPr/>
          </p:nvGrpSpPr>
          <p:grpSpPr>
            <a:xfrm>
              <a:off x="7144284" y="3320254"/>
              <a:ext cx="456528" cy="529886"/>
              <a:chOff x="3410959" y="2168216"/>
              <a:chExt cx="456528" cy="529886"/>
            </a:xfrm>
          </p:grpSpPr>
          <p:sp>
            <p:nvSpPr>
              <p:cNvPr id="222" name="Diamond 221"/>
              <p:cNvSpPr/>
              <p:nvPr/>
            </p:nvSpPr>
            <p:spPr>
              <a:xfrm>
                <a:off x="3426469" y="2168216"/>
                <a:ext cx="384048" cy="384048"/>
              </a:xfrm>
              <a:prstGeom prst="diamond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3" name="TextBox 222"/>
              <p:cNvSpPr txBox="1"/>
              <p:nvPr/>
            </p:nvSpPr>
            <p:spPr>
              <a:xfrm>
                <a:off x="3410959" y="2169157"/>
                <a:ext cx="4565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 smtClean="0"/>
                  <a:t>Eu</a:t>
                </a:r>
                <a:endParaRPr lang="en-US" b="1" dirty="0"/>
              </a:p>
            </p:txBody>
          </p:sp>
          <p:sp>
            <p:nvSpPr>
              <p:cNvPr id="224" name="Isosceles Triangle 223"/>
              <p:cNvSpPr/>
              <p:nvPr/>
            </p:nvSpPr>
            <p:spPr>
              <a:xfrm>
                <a:off x="3513828" y="2562525"/>
                <a:ext cx="207086" cy="135577"/>
              </a:xfrm>
              <a:prstGeom prst="triangle">
                <a:avLst/>
              </a:prstGeom>
              <a:solidFill>
                <a:srgbClr val="FFFF00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25" name="Group 224"/>
            <p:cNvGrpSpPr/>
            <p:nvPr/>
          </p:nvGrpSpPr>
          <p:grpSpPr>
            <a:xfrm>
              <a:off x="7496762" y="3329443"/>
              <a:ext cx="456528" cy="529886"/>
              <a:chOff x="3428739" y="2168216"/>
              <a:chExt cx="456528" cy="529886"/>
            </a:xfrm>
          </p:grpSpPr>
          <p:sp>
            <p:nvSpPr>
              <p:cNvPr id="226" name="Diamond 225"/>
              <p:cNvSpPr/>
              <p:nvPr/>
            </p:nvSpPr>
            <p:spPr>
              <a:xfrm>
                <a:off x="3444249" y="2168216"/>
                <a:ext cx="384048" cy="384048"/>
              </a:xfrm>
              <a:prstGeom prst="diamond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7" name="TextBox 226"/>
              <p:cNvSpPr txBox="1"/>
              <p:nvPr/>
            </p:nvSpPr>
            <p:spPr>
              <a:xfrm>
                <a:off x="3428739" y="2169157"/>
                <a:ext cx="4565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 smtClean="0"/>
                  <a:t>Eu</a:t>
                </a:r>
                <a:endParaRPr lang="en-US" b="1" dirty="0"/>
              </a:p>
            </p:txBody>
          </p:sp>
          <p:sp>
            <p:nvSpPr>
              <p:cNvPr id="228" name="Isosceles Triangle 227"/>
              <p:cNvSpPr/>
              <p:nvPr/>
            </p:nvSpPr>
            <p:spPr>
              <a:xfrm>
                <a:off x="3531608" y="2562525"/>
                <a:ext cx="207086" cy="135577"/>
              </a:xfrm>
              <a:prstGeom prst="triangle">
                <a:avLst/>
              </a:prstGeom>
              <a:solidFill>
                <a:srgbClr val="FFFF00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29" name="Group 228"/>
            <p:cNvGrpSpPr/>
            <p:nvPr/>
          </p:nvGrpSpPr>
          <p:grpSpPr>
            <a:xfrm>
              <a:off x="9152710" y="3314067"/>
              <a:ext cx="456528" cy="529886"/>
              <a:chOff x="3586716" y="2170120"/>
              <a:chExt cx="456528" cy="529886"/>
            </a:xfrm>
          </p:grpSpPr>
          <p:sp>
            <p:nvSpPr>
              <p:cNvPr id="230" name="Diamond 229"/>
              <p:cNvSpPr/>
              <p:nvPr/>
            </p:nvSpPr>
            <p:spPr>
              <a:xfrm>
                <a:off x="3602226" y="2170120"/>
                <a:ext cx="384048" cy="384048"/>
              </a:xfrm>
              <a:prstGeom prst="diamond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1" name="TextBox 230"/>
              <p:cNvSpPr txBox="1"/>
              <p:nvPr/>
            </p:nvSpPr>
            <p:spPr>
              <a:xfrm>
                <a:off x="3586716" y="2171061"/>
                <a:ext cx="4565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 smtClean="0"/>
                  <a:t>Eu</a:t>
                </a:r>
                <a:endParaRPr lang="en-US" b="1" dirty="0"/>
              </a:p>
            </p:txBody>
          </p:sp>
          <p:sp>
            <p:nvSpPr>
              <p:cNvPr id="232" name="Isosceles Triangle 231"/>
              <p:cNvSpPr/>
              <p:nvPr/>
            </p:nvSpPr>
            <p:spPr>
              <a:xfrm>
                <a:off x="3689585" y="2564429"/>
                <a:ext cx="207086" cy="135577"/>
              </a:xfrm>
              <a:prstGeom prst="triangle">
                <a:avLst/>
              </a:prstGeom>
              <a:solidFill>
                <a:srgbClr val="FFFF00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3" name="Group 232"/>
            <p:cNvGrpSpPr/>
            <p:nvPr/>
          </p:nvGrpSpPr>
          <p:grpSpPr>
            <a:xfrm>
              <a:off x="9837847" y="3321295"/>
              <a:ext cx="456528" cy="529886"/>
              <a:chOff x="3327244" y="2169257"/>
              <a:chExt cx="456528" cy="529886"/>
            </a:xfrm>
          </p:grpSpPr>
          <p:sp>
            <p:nvSpPr>
              <p:cNvPr id="234" name="Diamond 233"/>
              <p:cNvSpPr/>
              <p:nvPr/>
            </p:nvSpPr>
            <p:spPr>
              <a:xfrm>
                <a:off x="3342754" y="2169257"/>
                <a:ext cx="384048" cy="384048"/>
              </a:xfrm>
              <a:prstGeom prst="diamond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5" name="TextBox 234"/>
              <p:cNvSpPr txBox="1"/>
              <p:nvPr/>
            </p:nvSpPr>
            <p:spPr>
              <a:xfrm>
                <a:off x="3327244" y="2170198"/>
                <a:ext cx="4565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 smtClean="0"/>
                  <a:t>Eu</a:t>
                </a:r>
                <a:endParaRPr lang="en-US" b="1" dirty="0"/>
              </a:p>
            </p:txBody>
          </p:sp>
          <p:sp>
            <p:nvSpPr>
              <p:cNvPr id="236" name="Isosceles Triangle 235"/>
              <p:cNvSpPr/>
              <p:nvPr/>
            </p:nvSpPr>
            <p:spPr>
              <a:xfrm>
                <a:off x="3430113" y="2563566"/>
                <a:ext cx="207086" cy="135577"/>
              </a:xfrm>
              <a:prstGeom prst="triangle">
                <a:avLst/>
              </a:prstGeom>
              <a:solidFill>
                <a:srgbClr val="FFFF00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40" name="TextBox 239"/>
          <p:cNvSpPr txBox="1"/>
          <p:nvPr/>
        </p:nvSpPr>
        <p:spPr>
          <a:xfrm>
            <a:off x="459308" y="3595437"/>
            <a:ext cx="4413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Europium-Streptavidin</a:t>
            </a:r>
            <a:r>
              <a:rPr lang="en-US" sz="2400" b="1" dirty="0" smtClean="0">
                <a:sym typeface="Wingdings" panose="05000000000000000000" pitchFamily="2" charset="2"/>
              </a:rPr>
              <a:t></a:t>
            </a:r>
            <a:endParaRPr lang="en-US" sz="2400" b="1" dirty="0"/>
          </a:p>
        </p:txBody>
      </p:sp>
      <p:grpSp>
        <p:nvGrpSpPr>
          <p:cNvPr id="244" name="Group 243"/>
          <p:cNvGrpSpPr/>
          <p:nvPr/>
        </p:nvGrpSpPr>
        <p:grpSpPr>
          <a:xfrm>
            <a:off x="3848850" y="2289531"/>
            <a:ext cx="7834046" cy="661054"/>
            <a:chOff x="3597555" y="2456033"/>
            <a:chExt cx="7834046" cy="661054"/>
          </a:xfrm>
        </p:grpSpPr>
        <p:grpSp>
          <p:nvGrpSpPr>
            <p:cNvPr id="243" name="Group 242"/>
            <p:cNvGrpSpPr/>
            <p:nvPr/>
          </p:nvGrpSpPr>
          <p:grpSpPr>
            <a:xfrm>
              <a:off x="3597555" y="2456033"/>
              <a:ext cx="1288979" cy="643828"/>
              <a:chOff x="2894703" y="1502342"/>
              <a:chExt cx="1223422" cy="643828"/>
            </a:xfrm>
          </p:grpSpPr>
          <p:sp>
            <p:nvSpPr>
              <p:cNvPr id="242" name="Sun 241"/>
              <p:cNvSpPr/>
              <p:nvPr/>
            </p:nvSpPr>
            <p:spPr>
              <a:xfrm>
                <a:off x="2894703" y="1502342"/>
                <a:ext cx="650540" cy="643828"/>
              </a:xfrm>
              <a:prstGeom prst="sun">
                <a:avLst/>
              </a:prstGeom>
              <a:solidFill>
                <a:srgbClr val="FFFF00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1" name="TextBox 240"/>
              <p:cNvSpPr txBox="1"/>
              <p:nvPr/>
            </p:nvSpPr>
            <p:spPr>
              <a:xfrm>
                <a:off x="3018539" y="1639590"/>
                <a:ext cx="109958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 smtClean="0"/>
                  <a:t>Eu</a:t>
                </a:r>
                <a:endParaRPr lang="en-US" b="1" dirty="0"/>
              </a:p>
            </p:txBody>
          </p:sp>
        </p:grpSp>
        <p:grpSp>
          <p:nvGrpSpPr>
            <p:cNvPr id="245" name="Group 244"/>
            <p:cNvGrpSpPr/>
            <p:nvPr/>
          </p:nvGrpSpPr>
          <p:grpSpPr>
            <a:xfrm>
              <a:off x="4483996" y="2463002"/>
              <a:ext cx="1288979" cy="643828"/>
              <a:chOff x="2894703" y="1502342"/>
              <a:chExt cx="1223422" cy="643828"/>
            </a:xfrm>
          </p:grpSpPr>
          <p:sp>
            <p:nvSpPr>
              <p:cNvPr id="246" name="Sun 245"/>
              <p:cNvSpPr/>
              <p:nvPr/>
            </p:nvSpPr>
            <p:spPr>
              <a:xfrm>
                <a:off x="2894703" y="1502342"/>
                <a:ext cx="650540" cy="643828"/>
              </a:xfrm>
              <a:prstGeom prst="sun">
                <a:avLst/>
              </a:prstGeom>
              <a:solidFill>
                <a:srgbClr val="FFFF00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7" name="TextBox 246"/>
              <p:cNvSpPr txBox="1"/>
              <p:nvPr/>
            </p:nvSpPr>
            <p:spPr>
              <a:xfrm>
                <a:off x="3018539" y="1639590"/>
                <a:ext cx="109958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 smtClean="0"/>
                  <a:t>Eu</a:t>
                </a:r>
                <a:endParaRPr lang="en-US" b="1" dirty="0"/>
              </a:p>
            </p:txBody>
          </p:sp>
        </p:grpSp>
        <p:grpSp>
          <p:nvGrpSpPr>
            <p:cNvPr id="248" name="Group 247"/>
            <p:cNvGrpSpPr/>
            <p:nvPr/>
          </p:nvGrpSpPr>
          <p:grpSpPr>
            <a:xfrm>
              <a:off x="5370497" y="2456033"/>
              <a:ext cx="1288979" cy="643828"/>
              <a:chOff x="2894703" y="1502342"/>
              <a:chExt cx="1223422" cy="643828"/>
            </a:xfrm>
          </p:grpSpPr>
          <p:sp>
            <p:nvSpPr>
              <p:cNvPr id="249" name="Sun 248"/>
              <p:cNvSpPr/>
              <p:nvPr/>
            </p:nvSpPr>
            <p:spPr>
              <a:xfrm>
                <a:off x="2894703" y="1502342"/>
                <a:ext cx="650540" cy="643828"/>
              </a:xfrm>
              <a:prstGeom prst="sun">
                <a:avLst/>
              </a:prstGeom>
              <a:solidFill>
                <a:srgbClr val="FFFF00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0" name="TextBox 249"/>
              <p:cNvSpPr txBox="1"/>
              <p:nvPr/>
            </p:nvSpPr>
            <p:spPr>
              <a:xfrm>
                <a:off x="3018539" y="1639590"/>
                <a:ext cx="109958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 smtClean="0"/>
                  <a:t>Eu</a:t>
                </a:r>
                <a:endParaRPr lang="en-US" b="1" dirty="0"/>
              </a:p>
            </p:txBody>
          </p:sp>
        </p:grpSp>
        <p:grpSp>
          <p:nvGrpSpPr>
            <p:cNvPr id="251" name="Group 250"/>
            <p:cNvGrpSpPr/>
            <p:nvPr/>
          </p:nvGrpSpPr>
          <p:grpSpPr>
            <a:xfrm>
              <a:off x="6342288" y="2456033"/>
              <a:ext cx="1288979" cy="643828"/>
              <a:chOff x="2894703" y="1502342"/>
              <a:chExt cx="1223422" cy="643828"/>
            </a:xfrm>
          </p:grpSpPr>
          <p:sp>
            <p:nvSpPr>
              <p:cNvPr id="252" name="Sun 251"/>
              <p:cNvSpPr/>
              <p:nvPr/>
            </p:nvSpPr>
            <p:spPr>
              <a:xfrm>
                <a:off x="2894703" y="1502342"/>
                <a:ext cx="650540" cy="643828"/>
              </a:xfrm>
              <a:prstGeom prst="sun">
                <a:avLst/>
              </a:prstGeom>
              <a:solidFill>
                <a:srgbClr val="FFFF00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3" name="TextBox 252"/>
              <p:cNvSpPr txBox="1"/>
              <p:nvPr/>
            </p:nvSpPr>
            <p:spPr>
              <a:xfrm>
                <a:off x="3018539" y="1639590"/>
                <a:ext cx="109958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 smtClean="0"/>
                  <a:t>Eu</a:t>
                </a:r>
                <a:endParaRPr lang="en-US" b="1" dirty="0"/>
              </a:p>
            </p:txBody>
          </p:sp>
        </p:grpSp>
        <p:grpSp>
          <p:nvGrpSpPr>
            <p:cNvPr id="254" name="Group 253"/>
            <p:cNvGrpSpPr/>
            <p:nvPr/>
          </p:nvGrpSpPr>
          <p:grpSpPr>
            <a:xfrm>
              <a:off x="7804760" y="2473259"/>
              <a:ext cx="1288979" cy="643828"/>
              <a:chOff x="2894703" y="1502342"/>
              <a:chExt cx="1223422" cy="643828"/>
            </a:xfrm>
          </p:grpSpPr>
          <p:sp>
            <p:nvSpPr>
              <p:cNvPr id="255" name="Sun 254"/>
              <p:cNvSpPr/>
              <p:nvPr/>
            </p:nvSpPr>
            <p:spPr>
              <a:xfrm>
                <a:off x="2894703" y="1502342"/>
                <a:ext cx="650540" cy="643828"/>
              </a:xfrm>
              <a:prstGeom prst="sun">
                <a:avLst/>
              </a:prstGeom>
              <a:solidFill>
                <a:srgbClr val="FFFF00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6" name="TextBox 255"/>
              <p:cNvSpPr txBox="1"/>
              <p:nvPr/>
            </p:nvSpPr>
            <p:spPr>
              <a:xfrm>
                <a:off x="3018539" y="1639590"/>
                <a:ext cx="109958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 smtClean="0"/>
                  <a:t>Eu</a:t>
                </a:r>
                <a:endParaRPr lang="en-US" b="1" dirty="0"/>
              </a:p>
            </p:txBody>
          </p:sp>
        </p:grpSp>
        <p:grpSp>
          <p:nvGrpSpPr>
            <p:cNvPr id="257" name="Group 256"/>
            <p:cNvGrpSpPr/>
            <p:nvPr/>
          </p:nvGrpSpPr>
          <p:grpSpPr>
            <a:xfrm>
              <a:off x="10142622" y="2464661"/>
              <a:ext cx="1288979" cy="643828"/>
              <a:chOff x="2894703" y="1502342"/>
              <a:chExt cx="1223422" cy="643828"/>
            </a:xfrm>
          </p:grpSpPr>
          <p:sp>
            <p:nvSpPr>
              <p:cNvPr id="258" name="Sun 257"/>
              <p:cNvSpPr/>
              <p:nvPr/>
            </p:nvSpPr>
            <p:spPr>
              <a:xfrm>
                <a:off x="2894703" y="1502342"/>
                <a:ext cx="650540" cy="643828"/>
              </a:xfrm>
              <a:prstGeom prst="sun">
                <a:avLst/>
              </a:prstGeom>
              <a:solidFill>
                <a:srgbClr val="FFFF00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9" name="TextBox 258"/>
              <p:cNvSpPr txBox="1"/>
              <p:nvPr/>
            </p:nvSpPr>
            <p:spPr>
              <a:xfrm>
                <a:off x="3018539" y="1639590"/>
                <a:ext cx="109958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 smtClean="0"/>
                  <a:t>Eu</a:t>
                </a:r>
                <a:endParaRPr lang="en-US" b="1" dirty="0"/>
              </a:p>
            </p:txBody>
          </p:sp>
        </p:grpSp>
      </p:grpSp>
      <p:sp>
        <p:nvSpPr>
          <p:cNvPr id="260" name="TextBox 259"/>
          <p:cNvSpPr txBox="1"/>
          <p:nvPr/>
        </p:nvSpPr>
        <p:spPr>
          <a:xfrm>
            <a:off x="993080" y="2402901"/>
            <a:ext cx="4413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Europium-Chelate</a:t>
            </a:r>
            <a:r>
              <a:rPr lang="en-US" sz="2400" b="1" dirty="0" smtClean="0">
                <a:sym typeface="Wingdings" panose="05000000000000000000" pitchFamily="2" charset="2"/>
              </a:rPr>
              <a:t></a:t>
            </a:r>
            <a:endParaRPr lang="en-US" sz="2400" b="1" dirty="0"/>
          </a:p>
        </p:txBody>
      </p:sp>
      <p:sp>
        <p:nvSpPr>
          <p:cNvPr id="261" name="TextBox 260"/>
          <p:cNvSpPr txBox="1"/>
          <p:nvPr/>
        </p:nvSpPr>
        <p:spPr>
          <a:xfrm>
            <a:off x="696404" y="3059492"/>
            <a:ext cx="4413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Dissociation Reagent</a:t>
            </a:r>
            <a:r>
              <a:rPr lang="en-US" sz="2400" b="1" dirty="0" smtClean="0">
                <a:sym typeface="Wingdings" panose="05000000000000000000" pitchFamily="2" charset="2"/>
              </a:rPr>
              <a:t></a:t>
            </a:r>
            <a:endParaRPr lang="en-US" sz="2400" b="1" dirty="0"/>
          </a:p>
        </p:txBody>
      </p:sp>
      <p:sp>
        <p:nvSpPr>
          <p:cNvPr id="263" name="TextBox 262"/>
          <p:cNvSpPr txBox="1"/>
          <p:nvPr/>
        </p:nvSpPr>
        <p:spPr>
          <a:xfrm>
            <a:off x="4100691" y="3084545"/>
            <a:ext cx="7351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~</a:t>
            </a:r>
            <a:r>
              <a:rPr lang="en-US" sz="2400" b="1" dirty="0"/>
              <a:t> </a:t>
            </a:r>
            <a:r>
              <a:rPr lang="en-US" sz="2400" b="1" dirty="0" smtClean="0"/>
              <a:t>~</a:t>
            </a:r>
            <a:r>
              <a:rPr lang="en-US" sz="2400" b="1" dirty="0"/>
              <a:t> </a:t>
            </a:r>
            <a:r>
              <a:rPr lang="en-US" sz="2400" b="1" dirty="0" smtClean="0"/>
              <a:t>~</a:t>
            </a:r>
            <a:r>
              <a:rPr lang="en-US" sz="2400" b="1" dirty="0"/>
              <a:t> </a:t>
            </a:r>
            <a:r>
              <a:rPr lang="en-US" sz="2400" b="1" dirty="0" smtClean="0"/>
              <a:t>~</a:t>
            </a:r>
            <a:r>
              <a:rPr lang="en-US" sz="2400" b="1" dirty="0"/>
              <a:t> </a:t>
            </a:r>
            <a:r>
              <a:rPr lang="en-US" sz="2400" b="1" dirty="0" smtClean="0"/>
              <a:t>~</a:t>
            </a:r>
            <a:r>
              <a:rPr lang="en-US" sz="2400" b="1" dirty="0"/>
              <a:t> </a:t>
            </a:r>
            <a:r>
              <a:rPr lang="en-US" sz="2400" b="1" dirty="0" smtClean="0"/>
              <a:t>~</a:t>
            </a:r>
            <a:r>
              <a:rPr lang="en-US" sz="2400" b="1" dirty="0"/>
              <a:t> </a:t>
            </a:r>
            <a:r>
              <a:rPr lang="en-US" sz="2400" b="1" dirty="0" smtClean="0"/>
              <a:t>~</a:t>
            </a:r>
            <a:r>
              <a:rPr lang="en-US" sz="2400" b="1" dirty="0"/>
              <a:t> </a:t>
            </a:r>
            <a:r>
              <a:rPr lang="en-US" sz="2400" b="1" dirty="0" smtClean="0"/>
              <a:t>~</a:t>
            </a:r>
            <a:r>
              <a:rPr lang="en-US" sz="2400" b="1" dirty="0"/>
              <a:t> </a:t>
            </a:r>
            <a:r>
              <a:rPr lang="en-US" sz="2400" b="1" dirty="0" smtClean="0"/>
              <a:t>~</a:t>
            </a:r>
            <a:r>
              <a:rPr lang="en-US" sz="2400" b="1" dirty="0"/>
              <a:t> </a:t>
            </a:r>
            <a:r>
              <a:rPr lang="en-US" sz="2400" b="1" dirty="0" smtClean="0"/>
              <a:t>~</a:t>
            </a:r>
            <a:r>
              <a:rPr lang="en-US" sz="2400" b="1" dirty="0"/>
              <a:t> </a:t>
            </a:r>
            <a:r>
              <a:rPr lang="en-US" sz="2400" b="1" dirty="0" smtClean="0"/>
              <a:t>~</a:t>
            </a:r>
            <a:r>
              <a:rPr lang="en-US" sz="2400" b="1" dirty="0"/>
              <a:t> </a:t>
            </a:r>
            <a:r>
              <a:rPr lang="en-US" sz="2400" b="1" dirty="0" smtClean="0"/>
              <a:t>~</a:t>
            </a:r>
            <a:r>
              <a:rPr lang="en-US" sz="2400" b="1" dirty="0"/>
              <a:t> </a:t>
            </a:r>
            <a:r>
              <a:rPr lang="en-US" sz="2400" b="1" dirty="0" smtClean="0"/>
              <a:t>~</a:t>
            </a:r>
            <a:r>
              <a:rPr lang="en-US" sz="2400" b="1" dirty="0"/>
              <a:t> </a:t>
            </a:r>
            <a:r>
              <a:rPr lang="en-US" sz="2400" b="1" dirty="0" smtClean="0"/>
              <a:t>~</a:t>
            </a:r>
            <a:r>
              <a:rPr lang="en-US" sz="2400" b="1" dirty="0"/>
              <a:t> </a:t>
            </a:r>
            <a:r>
              <a:rPr lang="en-US" sz="2400" b="1" dirty="0" smtClean="0"/>
              <a:t>~          ~</a:t>
            </a:r>
            <a:r>
              <a:rPr lang="en-US" sz="2400" b="1" dirty="0"/>
              <a:t> </a:t>
            </a:r>
            <a:r>
              <a:rPr lang="en-US" sz="2400" b="1" dirty="0" smtClean="0"/>
              <a:t>~</a:t>
            </a:r>
            <a:r>
              <a:rPr lang="en-US" sz="2400" b="1" dirty="0"/>
              <a:t> </a:t>
            </a:r>
            <a:r>
              <a:rPr lang="en-US" sz="2400" b="1" dirty="0" smtClean="0"/>
              <a:t>~</a:t>
            </a:r>
            <a:r>
              <a:rPr lang="en-US" sz="2400" b="1" dirty="0"/>
              <a:t> </a:t>
            </a:r>
            <a:r>
              <a:rPr lang="en-US" sz="2400" b="1" dirty="0" smtClean="0"/>
              <a:t>~</a:t>
            </a:r>
            <a:r>
              <a:rPr lang="en-US" sz="2400" b="1" dirty="0"/>
              <a:t> </a:t>
            </a:r>
            <a:r>
              <a:rPr lang="en-US" sz="2400" b="1" dirty="0" smtClean="0"/>
              <a:t>~</a:t>
            </a:r>
            <a:r>
              <a:rPr lang="en-US" sz="2400" b="1" dirty="0"/>
              <a:t> ~</a:t>
            </a:r>
            <a:r>
              <a:rPr lang="en-US" sz="2400" b="1" dirty="0" smtClean="0"/>
              <a:t> ~</a:t>
            </a:r>
            <a:r>
              <a:rPr lang="en-US" sz="2400" b="1" dirty="0"/>
              <a:t> </a:t>
            </a:r>
            <a:r>
              <a:rPr lang="en-US" sz="2400" b="1" dirty="0" smtClean="0"/>
              <a:t>~</a:t>
            </a:r>
            <a:r>
              <a:rPr lang="en-US" sz="2400" b="1" dirty="0"/>
              <a:t> </a:t>
            </a:r>
            <a:r>
              <a:rPr lang="en-US" sz="2400" b="1" dirty="0" smtClean="0"/>
              <a:t>~</a:t>
            </a:r>
            <a:r>
              <a:rPr lang="en-US" sz="2400" b="1" dirty="0"/>
              <a:t> </a:t>
            </a:r>
            <a:r>
              <a:rPr lang="en-US" sz="2400" b="1" dirty="0" smtClean="0"/>
              <a:t>~</a:t>
            </a:r>
            <a:r>
              <a:rPr lang="en-US" sz="2400" b="1" dirty="0"/>
              <a:t> </a:t>
            </a:r>
            <a:r>
              <a:rPr lang="en-US" sz="2400" b="1" dirty="0" smtClean="0"/>
              <a:t>~</a:t>
            </a:r>
            <a:r>
              <a:rPr lang="en-US" sz="2400" b="1" dirty="0"/>
              <a:t> </a:t>
            </a:r>
            <a:r>
              <a:rPr lang="en-US" sz="2400" b="1" dirty="0" smtClean="0"/>
              <a:t>~</a:t>
            </a:r>
            <a:r>
              <a:rPr lang="en-US" sz="2400" b="1" dirty="0"/>
              <a:t> </a:t>
            </a:r>
            <a:r>
              <a:rPr lang="en-US" sz="2400" b="1" dirty="0" smtClean="0"/>
              <a:t>~</a:t>
            </a:r>
            <a:r>
              <a:rPr lang="en-US" sz="2400" b="1" dirty="0"/>
              <a:t> </a:t>
            </a:r>
            <a:r>
              <a:rPr lang="en-US" sz="2400" b="1" dirty="0" smtClean="0"/>
              <a:t>~</a:t>
            </a:r>
            <a:r>
              <a:rPr lang="en-US" sz="2400" b="1" dirty="0"/>
              <a:t> </a:t>
            </a:r>
            <a:r>
              <a:rPr lang="en-US" sz="2400" b="1" dirty="0" smtClean="0"/>
              <a:t>~</a:t>
            </a:r>
            <a:r>
              <a:rPr lang="en-US" sz="2400" b="1" dirty="0"/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709" y="1856053"/>
            <a:ext cx="6645725" cy="45400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49682" y="2859072"/>
            <a:ext cx="394116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Candara" panose="020E0502030303020204" pitchFamily="34" charset="0"/>
              </a:rPr>
              <a:t>Glass reports that the </a:t>
            </a:r>
            <a:r>
              <a:rPr lang="en-US" sz="2800" b="1" dirty="0" err="1" smtClean="0">
                <a:latin typeface="Candara" panose="020E0502030303020204" pitchFamily="34" charset="0"/>
              </a:rPr>
              <a:t>SOMAmer</a:t>
            </a:r>
            <a:r>
              <a:rPr lang="en-US" sz="2800" b="1" dirty="0" smtClean="0">
                <a:latin typeface="Candara" panose="020E0502030303020204" pitchFamily="34" charset="0"/>
              </a:rPr>
              <a:t> detects both </a:t>
            </a:r>
            <a:r>
              <a:rPr lang="en-US" sz="2800" b="1" dirty="0" err="1" smtClean="0">
                <a:latin typeface="Candara" panose="020E0502030303020204" pitchFamily="34" charset="0"/>
              </a:rPr>
              <a:t>Myostatin</a:t>
            </a:r>
            <a:r>
              <a:rPr lang="en-US" sz="2800" b="1" dirty="0" smtClean="0">
                <a:latin typeface="Candara" panose="020E0502030303020204" pitchFamily="34" charset="0"/>
              </a:rPr>
              <a:t> and GDF11 with </a:t>
            </a:r>
            <a:r>
              <a:rPr lang="en-US" sz="2800" b="1" dirty="0" err="1" smtClean="0">
                <a:latin typeface="Candara" panose="020E0502030303020204" pitchFamily="34" charset="0"/>
              </a:rPr>
              <a:t>nanomolar</a:t>
            </a:r>
            <a:r>
              <a:rPr lang="en-US" sz="2800" b="1" dirty="0" smtClean="0">
                <a:latin typeface="Candara" panose="020E0502030303020204" pitchFamily="34" charset="0"/>
              </a:rPr>
              <a:t> affinity</a:t>
            </a:r>
            <a:endParaRPr lang="en-US" sz="2800" b="1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67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500"/>
                            </p:stCondLst>
                            <p:childTnLst>
                              <p:par>
                                <p:cTn id="1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3" grpId="0"/>
      <p:bldP spid="13" grpId="1"/>
      <p:bldP spid="18" grpId="0"/>
      <p:bldP spid="18" grpId="1"/>
      <p:bldP spid="21" grpId="0"/>
      <p:bldP spid="21" grpId="1"/>
      <p:bldP spid="30" grpId="0"/>
      <p:bldP spid="30" grpId="1"/>
      <p:bldP spid="34" grpId="0"/>
      <p:bldP spid="34" grpId="1"/>
      <p:bldP spid="39" grpId="0"/>
      <p:bldP spid="39" grpId="1"/>
      <p:bldP spid="40" grpId="0"/>
      <p:bldP spid="40" grpId="1"/>
      <p:bldP spid="47" grpId="0" animBg="1"/>
      <p:bldP spid="47" grpId="1" animBg="1"/>
      <p:bldP spid="49" grpId="0" animBg="1"/>
      <p:bldP spid="49" grpId="1" animBg="1"/>
      <p:bldP spid="48" grpId="0"/>
      <p:bldP spid="48" grpId="1"/>
      <p:bldP spid="61" grpId="0"/>
      <p:bldP spid="61" grpId="1"/>
      <p:bldP spid="110" grpId="0"/>
      <p:bldP spid="110" grpId="2"/>
      <p:bldP spid="240" grpId="0"/>
      <p:bldP spid="240" grpId="2"/>
      <p:bldP spid="260" grpId="0"/>
      <p:bldP spid="260" grpId="2"/>
      <p:bldP spid="261" grpId="0"/>
      <p:bldP spid="261" grpId="2"/>
      <p:bldP spid="263" grpId="0"/>
      <p:bldP spid="263" grpId="2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2006</TotalTime>
  <Words>1108</Words>
  <Application>Microsoft Office PowerPoint</Application>
  <PresentationFormat>Custom</PresentationFormat>
  <Paragraphs>228</Paragraphs>
  <Slides>22</Slides>
  <Notes>1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PowerPoint Presentation</vt:lpstr>
      <vt:lpstr>A big to do about nothing?</vt:lpstr>
      <vt:lpstr>I almost proposed GDF11 work in the T32</vt:lpstr>
      <vt:lpstr>History / Genealogy of the GDF11 Controversy</vt:lpstr>
      <vt:lpstr>Today’s Paper: </vt:lpstr>
      <vt:lpstr>Background: Mouse Parabiosis and Young Blood</vt:lpstr>
      <vt:lpstr>Background: GDF11, the youthful serum factor?</vt:lpstr>
      <vt:lpstr>SOMA Logic Response</vt:lpstr>
      <vt:lpstr>Poor reagent specificity: SOMAmer and DELFIA</vt:lpstr>
      <vt:lpstr>Poor reagent specificity: Antibodies and Blots</vt:lpstr>
      <vt:lpstr>R&amp;D Response on Aggregation</vt:lpstr>
      <vt:lpstr>GDF11 and Myostatin Signaling</vt:lpstr>
      <vt:lpstr>PowerPoint Presentation</vt:lpstr>
      <vt:lpstr>Plasma vs Serum &amp; why it matters</vt:lpstr>
      <vt:lpstr>PowerPoint Presentation</vt:lpstr>
      <vt:lpstr>GDF11 mRNA and Age</vt:lpstr>
      <vt:lpstr>GDF11 and Myostatin Signaling</vt:lpstr>
      <vt:lpstr>GDF11 and Aging Muscle</vt:lpstr>
      <vt:lpstr>Muscle ‘Rejuvenation’: GDF11 and Myostatin</vt:lpstr>
      <vt:lpstr>Muscle Stem Cells: GDF11 and Myostatin</vt:lpstr>
      <vt:lpstr>Other Ongoing GDF11 research</vt:lpstr>
      <vt:lpstr>News and Comment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Brian_Bower</dc:creator>
  <cp:lastModifiedBy>Just_Hit_Enter</cp:lastModifiedBy>
  <cp:revision>152</cp:revision>
  <dcterms:created xsi:type="dcterms:W3CDTF">2015-09-27T17:16:54Z</dcterms:created>
  <dcterms:modified xsi:type="dcterms:W3CDTF">2015-10-01T17:04:48Z</dcterms:modified>
</cp:coreProperties>
</file>