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62" r:id="rId2"/>
  </p:sldIdLst>
  <p:sldSz cx="43891200" cy="32918400"/>
  <p:notesSz cx="6716713" cy="9239250"/>
  <p:defaultTextStyle>
    <a:defPPr>
      <a:defRPr lang="en-US"/>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5F5F5F"/>
    <a:srgbClr val="808080"/>
    <a:srgbClr val="DDDDDD"/>
    <a:srgbClr val="003366"/>
    <a:srgbClr val="FFFF99"/>
    <a:srgbClr val="99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167" autoAdjust="0"/>
  </p:normalViewPr>
  <p:slideViewPr>
    <p:cSldViewPr>
      <p:cViewPr>
        <p:scale>
          <a:sx n="25" d="100"/>
          <a:sy n="25" d="100"/>
        </p:scale>
        <p:origin x="-648" y="702"/>
      </p:cViewPr>
      <p:guideLst>
        <p:guide orient="horz" pos="6720"/>
        <p:guide pos="43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smtClean="0">
                <a:latin typeface="Times New Roman" pitchFamily="18" charset="-94"/>
              </a:defRPr>
            </a:lvl1pPr>
          </a:lstStyle>
          <a:p>
            <a:pPr>
              <a:defRPr/>
            </a:pPr>
            <a:endParaRPr lang="zh-CN" alt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smtClean="0">
                <a:latin typeface="Times New Roman" pitchFamily="18" charset="-94"/>
              </a:defRPr>
            </a:lvl1pPr>
          </a:lstStyle>
          <a:p>
            <a:pPr>
              <a:defRPr/>
            </a:pPr>
            <a:endParaRPr lang="zh-CN" altLang="en-US"/>
          </a:p>
        </p:txBody>
      </p:sp>
      <p:sp>
        <p:nvSpPr>
          <p:cNvPr id="2052" name="Rectangle 4"/>
          <p:cNvSpPr>
            <a:spLocks noGrp="1" noRot="1" noChangeAspect="1" noChangeArrowheads="1" noTextEdit="1"/>
          </p:cNvSpPr>
          <p:nvPr>
            <p:ph type="sldImg" idx="2"/>
          </p:nvPr>
        </p:nvSpPr>
        <p:spPr bwMode="auto">
          <a:xfrm>
            <a:off x="1016000" y="685800"/>
            <a:ext cx="4673600" cy="35052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smtClean="0">
                <a:latin typeface="Times New Roman" pitchFamily="18" charset="-94"/>
              </a:defRPr>
            </a:lvl1pPr>
          </a:lstStyle>
          <a:p>
            <a:pPr>
              <a:defRPr/>
            </a:pPr>
            <a:endParaRPr lang="zh-CN" alt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smtClean="0">
                <a:latin typeface="Times New Roman" pitchFamily="18" charset="-94"/>
              </a:defRPr>
            </a:lvl1pPr>
          </a:lstStyle>
          <a:p>
            <a:pPr>
              <a:defRPr/>
            </a:pPr>
            <a:fld id="{94DC1915-6AD1-4A79-B140-B37AA6C0D1E6}" type="slidenum">
              <a:rPr lang="zh-CN" altLang="en-US"/>
              <a:pPr>
                <a:defRPr/>
              </a:pPr>
              <a:t>‹#›</a:t>
            </a:fld>
            <a:endParaRPr lang="zh-CN" altLang="en-US"/>
          </a:p>
        </p:txBody>
      </p:sp>
    </p:spTree>
    <p:extLst>
      <p:ext uri="{BB962C8B-B14F-4D97-AF65-F5344CB8AC3E}">
        <p14:creationId xmlns:p14="http://schemas.microsoft.com/office/powerpoint/2010/main" val="362070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94"/>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94"/>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94"/>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94"/>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94"/>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75E76"/>
            </a:gs>
            <a:gs pos="100000">
              <a:srgbClr val="99CCFF"/>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8975" rtl="0" eaLnBrk="0" fontAlgn="base" hangingPunct="0">
        <a:spcBef>
          <a:spcPct val="0"/>
        </a:spcBef>
        <a:spcAft>
          <a:spcPct val="0"/>
        </a:spcAft>
        <a:defRPr sz="15500">
          <a:solidFill>
            <a:schemeClr val="tx2"/>
          </a:solidFill>
          <a:latin typeface="+mj-lt"/>
          <a:ea typeface="+mj-ea"/>
          <a:cs typeface="+mj-cs"/>
        </a:defRPr>
      </a:lvl1pPr>
      <a:lvl2pPr algn="ctr" defTabSz="3228975" rtl="0" eaLnBrk="0" fontAlgn="base" hangingPunct="0">
        <a:spcBef>
          <a:spcPct val="0"/>
        </a:spcBef>
        <a:spcAft>
          <a:spcPct val="0"/>
        </a:spcAft>
        <a:defRPr sz="15500">
          <a:solidFill>
            <a:schemeClr val="tx2"/>
          </a:solidFill>
          <a:latin typeface="Times New Roman" pitchFamily="18" charset="-94"/>
          <a:ea typeface="宋体" pitchFamily="2" charset="-122"/>
        </a:defRPr>
      </a:lvl2pPr>
      <a:lvl3pPr algn="ctr" defTabSz="3228975" rtl="0" eaLnBrk="0" fontAlgn="base" hangingPunct="0">
        <a:spcBef>
          <a:spcPct val="0"/>
        </a:spcBef>
        <a:spcAft>
          <a:spcPct val="0"/>
        </a:spcAft>
        <a:defRPr sz="15500">
          <a:solidFill>
            <a:schemeClr val="tx2"/>
          </a:solidFill>
          <a:latin typeface="Times New Roman" pitchFamily="18" charset="-94"/>
          <a:ea typeface="宋体" pitchFamily="2" charset="-122"/>
        </a:defRPr>
      </a:lvl3pPr>
      <a:lvl4pPr algn="ctr" defTabSz="3228975" rtl="0" eaLnBrk="0" fontAlgn="base" hangingPunct="0">
        <a:spcBef>
          <a:spcPct val="0"/>
        </a:spcBef>
        <a:spcAft>
          <a:spcPct val="0"/>
        </a:spcAft>
        <a:defRPr sz="15500">
          <a:solidFill>
            <a:schemeClr val="tx2"/>
          </a:solidFill>
          <a:latin typeface="Times New Roman" pitchFamily="18" charset="-94"/>
          <a:ea typeface="宋体" pitchFamily="2" charset="-122"/>
        </a:defRPr>
      </a:lvl4pPr>
      <a:lvl5pPr algn="ctr" defTabSz="3228975" rtl="0" eaLnBrk="0" fontAlgn="base" hangingPunct="0">
        <a:spcBef>
          <a:spcPct val="0"/>
        </a:spcBef>
        <a:spcAft>
          <a:spcPct val="0"/>
        </a:spcAft>
        <a:defRPr sz="15500">
          <a:solidFill>
            <a:schemeClr val="tx2"/>
          </a:solidFill>
          <a:latin typeface="Times New Roman" pitchFamily="18" charset="-94"/>
          <a:ea typeface="宋体" pitchFamily="2" charset="-122"/>
        </a:defRPr>
      </a:lvl5pPr>
      <a:lvl6pPr marL="457200" algn="ctr" defTabSz="3228975" rtl="0" eaLnBrk="0" fontAlgn="base" hangingPunct="0">
        <a:spcBef>
          <a:spcPct val="0"/>
        </a:spcBef>
        <a:spcAft>
          <a:spcPct val="0"/>
        </a:spcAft>
        <a:defRPr sz="15500">
          <a:solidFill>
            <a:schemeClr val="tx2"/>
          </a:solidFill>
          <a:latin typeface="Times New Roman" pitchFamily="18" charset="-94"/>
          <a:ea typeface="宋体" pitchFamily="2" charset="-122"/>
        </a:defRPr>
      </a:lvl6pPr>
      <a:lvl7pPr marL="914400" algn="ctr" defTabSz="3228975" rtl="0" eaLnBrk="0" fontAlgn="base" hangingPunct="0">
        <a:spcBef>
          <a:spcPct val="0"/>
        </a:spcBef>
        <a:spcAft>
          <a:spcPct val="0"/>
        </a:spcAft>
        <a:defRPr sz="15500">
          <a:solidFill>
            <a:schemeClr val="tx2"/>
          </a:solidFill>
          <a:latin typeface="Times New Roman" pitchFamily="18" charset="-94"/>
          <a:ea typeface="宋体" pitchFamily="2" charset="-122"/>
        </a:defRPr>
      </a:lvl7pPr>
      <a:lvl8pPr marL="1371600" algn="ctr" defTabSz="3228975" rtl="0" eaLnBrk="0" fontAlgn="base" hangingPunct="0">
        <a:spcBef>
          <a:spcPct val="0"/>
        </a:spcBef>
        <a:spcAft>
          <a:spcPct val="0"/>
        </a:spcAft>
        <a:defRPr sz="15500">
          <a:solidFill>
            <a:schemeClr val="tx2"/>
          </a:solidFill>
          <a:latin typeface="Times New Roman" pitchFamily="18" charset="-94"/>
          <a:ea typeface="宋体" pitchFamily="2" charset="-122"/>
        </a:defRPr>
      </a:lvl8pPr>
      <a:lvl9pPr marL="1828800" algn="ctr" defTabSz="3228975" rtl="0" eaLnBrk="0" fontAlgn="base" hangingPunct="0">
        <a:spcBef>
          <a:spcPct val="0"/>
        </a:spcBef>
        <a:spcAft>
          <a:spcPct val="0"/>
        </a:spcAft>
        <a:defRPr sz="15500">
          <a:solidFill>
            <a:schemeClr val="tx2"/>
          </a:solidFill>
          <a:latin typeface="Times New Roman" pitchFamily="18" charset="-94"/>
          <a:ea typeface="宋体" pitchFamily="2" charset="-122"/>
        </a:defRPr>
      </a:lvl9pPr>
    </p:titleStyle>
    <p:bodyStyle>
      <a:lvl1pPr marL="1209675" indent="-1209675" algn="l" defTabSz="3228975" rtl="0" eaLnBrk="0" fontAlgn="base" hangingPunct="0">
        <a:spcBef>
          <a:spcPct val="20000"/>
        </a:spcBef>
        <a:spcAft>
          <a:spcPct val="0"/>
        </a:spcAft>
        <a:buChar char="•"/>
        <a:defRPr sz="11200">
          <a:solidFill>
            <a:schemeClr val="tx1"/>
          </a:solidFill>
          <a:latin typeface="+mn-lt"/>
          <a:ea typeface="+mn-ea"/>
          <a:cs typeface="+mn-cs"/>
        </a:defRPr>
      </a:lvl1pPr>
      <a:lvl2pPr marL="2622550" indent="-1009650" algn="l" defTabSz="3228975" rtl="0" eaLnBrk="0" fontAlgn="base" hangingPunct="0">
        <a:spcBef>
          <a:spcPct val="20000"/>
        </a:spcBef>
        <a:spcAft>
          <a:spcPct val="0"/>
        </a:spcAft>
        <a:buChar char="–"/>
        <a:defRPr sz="9900">
          <a:solidFill>
            <a:schemeClr val="tx1"/>
          </a:solidFill>
          <a:latin typeface="+mn-lt"/>
          <a:ea typeface="+mn-ea"/>
        </a:defRPr>
      </a:lvl2pPr>
      <a:lvl3pPr marL="4035425" indent="-806450" algn="l" defTabSz="3228975" rtl="0" eaLnBrk="0" fontAlgn="base" hangingPunct="0">
        <a:spcBef>
          <a:spcPct val="20000"/>
        </a:spcBef>
        <a:spcAft>
          <a:spcPct val="0"/>
        </a:spcAft>
        <a:buChar char="•"/>
        <a:defRPr sz="8500">
          <a:solidFill>
            <a:schemeClr val="tx1"/>
          </a:solidFill>
          <a:latin typeface="+mn-lt"/>
          <a:ea typeface="+mn-ea"/>
        </a:defRPr>
      </a:lvl3pPr>
      <a:lvl4pPr marL="5654675" indent="-811213" algn="l" defTabSz="3228975" rtl="0" eaLnBrk="0" fontAlgn="base" hangingPunct="0">
        <a:spcBef>
          <a:spcPct val="20000"/>
        </a:spcBef>
        <a:spcAft>
          <a:spcPct val="0"/>
        </a:spcAft>
        <a:buChar char="–"/>
        <a:defRPr sz="6900">
          <a:solidFill>
            <a:schemeClr val="tx1"/>
          </a:solidFill>
          <a:latin typeface="+mn-lt"/>
          <a:ea typeface="+mn-ea"/>
        </a:defRPr>
      </a:lvl4pPr>
      <a:lvl5pPr marL="7267575" indent="-806450" algn="l" defTabSz="3228975" rtl="0" eaLnBrk="0" fontAlgn="base" hangingPunct="0">
        <a:spcBef>
          <a:spcPct val="20000"/>
        </a:spcBef>
        <a:spcAft>
          <a:spcPct val="0"/>
        </a:spcAft>
        <a:buChar char="»"/>
        <a:defRPr sz="6900">
          <a:solidFill>
            <a:schemeClr val="tx1"/>
          </a:solidFill>
          <a:latin typeface="+mn-lt"/>
          <a:ea typeface="+mn-ea"/>
        </a:defRPr>
      </a:lvl5pPr>
      <a:lvl6pPr marL="7724775" indent="-806450" algn="l" defTabSz="3228975" rtl="0" eaLnBrk="0" fontAlgn="base" hangingPunct="0">
        <a:spcBef>
          <a:spcPct val="20000"/>
        </a:spcBef>
        <a:spcAft>
          <a:spcPct val="0"/>
        </a:spcAft>
        <a:buChar char="»"/>
        <a:defRPr sz="6900">
          <a:solidFill>
            <a:schemeClr val="tx1"/>
          </a:solidFill>
          <a:latin typeface="+mn-lt"/>
          <a:ea typeface="+mn-ea"/>
        </a:defRPr>
      </a:lvl6pPr>
      <a:lvl7pPr marL="8181975" indent="-806450" algn="l" defTabSz="3228975" rtl="0" eaLnBrk="0" fontAlgn="base" hangingPunct="0">
        <a:spcBef>
          <a:spcPct val="20000"/>
        </a:spcBef>
        <a:spcAft>
          <a:spcPct val="0"/>
        </a:spcAft>
        <a:buChar char="»"/>
        <a:defRPr sz="6900">
          <a:solidFill>
            <a:schemeClr val="tx1"/>
          </a:solidFill>
          <a:latin typeface="+mn-lt"/>
          <a:ea typeface="+mn-ea"/>
        </a:defRPr>
      </a:lvl7pPr>
      <a:lvl8pPr marL="8639175" indent="-806450" algn="l" defTabSz="3228975" rtl="0" eaLnBrk="0" fontAlgn="base" hangingPunct="0">
        <a:spcBef>
          <a:spcPct val="20000"/>
        </a:spcBef>
        <a:spcAft>
          <a:spcPct val="0"/>
        </a:spcAft>
        <a:buChar char="»"/>
        <a:defRPr sz="6900">
          <a:solidFill>
            <a:schemeClr val="tx1"/>
          </a:solidFill>
          <a:latin typeface="+mn-lt"/>
          <a:ea typeface="+mn-ea"/>
        </a:defRPr>
      </a:lvl8pPr>
      <a:lvl9pPr marL="9096375" indent="-806450" algn="l" defTabSz="3228975" rtl="0" eaLnBrk="0" fontAlgn="base" hangingPunct="0">
        <a:spcBef>
          <a:spcPct val="20000"/>
        </a:spcBef>
        <a:spcAft>
          <a:spcPct val="0"/>
        </a:spcAft>
        <a:buChar char="»"/>
        <a:defRPr sz="6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26474738" y="2625725"/>
            <a:ext cx="603250" cy="1520825"/>
          </a:xfrm>
          <a:prstGeom prst="rect">
            <a:avLst/>
          </a:prstGeom>
          <a:noFill/>
          <a:ln w="9525">
            <a:noFill/>
            <a:miter lim="800000"/>
            <a:headEnd/>
            <a:tailEnd/>
          </a:ln>
        </p:spPr>
        <p:txBody>
          <a:bodyPr wrap="none" lIns="301567" tIns="150784" rIns="301567" bIns="150784">
            <a:spAutoFit/>
          </a:bodyPr>
          <a:lstStyle/>
          <a:p>
            <a:pPr defTabSz="3016250"/>
            <a:endParaRPr lang="zh-CN" altLang="en-US" sz="8000">
              <a:latin typeface="Times New Roman" pitchFamily="18" charset="-94"/>
            </a:endParaRPr>
          </a:p>
        </p:txBody>
      </p:sp>
      <p:sp>
        <p:nvSpPr>
          <p:cNvPr id="1030" name="Text Box 7"/>
          <p:cNvSpPr txBox="1">
            <a:spLocks noChangeArrowheads="1"/>
          </p:cNvSpPr>
          <p:nvPr/>
        </p:nvSpPr>
        <p:spPr bwMode="auto">
          <a:xfrm>
            <a:off x="4724400" y="723900"/>
            <a:ext cx="34126487" cy="5143500"/>
          </a:xfrm>
          <a:prstGeom prst="rect">
            <a:avLst/>
          </a:prstGeom>
          <a:noFill/>
          <a:ln w="38100">
            <a:noFill/>
            <a:miter lim="800000"/>
            <a:headEnd/>
            <a:tailEnd/>
          </a:ln>
        </p:spPr>
        <p:txBody>
          <a:bodyPr lIns="85638" tIns="42818" rIns="85638" bIns="42818" anchor="ctr" anchorCtr="1"/>
          <a:lstStyle/>
          <a:p>
            <a:pPr algn="ctr" defTabSz="857250"/>
            <a:r>
              <a:rPr lang="en-US" altLang="zh-CN" sz="9200" dirty="0" smtClean="0">
                <a:solidFill>
                  <a:schemeClr val="bg1"/>
                </a:solidFill>
                <a:latin typeface="Arial Black" pitchFamily="34" charset="0"/>
                <a:cs typeface="Arial" charset="0"/>
              </a:rPr>
              <a:t>Human </a:t>
            </a:r>
            <a:r>
              <a:rPr lang="en-US" altLang="zh-CN" sz="9200" dirty="0" err="1" smtClean="0">
                <a:solidFill>
                  <a:schemeClr val="bg1"/>
                </a:solidFill>
                <a:latin typeface="Arial Black" pitchFamily="34" charset="0"/>
                <a:cs typeface="Arial" charset="0"/>
              </a:rPr>
              <a:t>hnRNP</a:t>
            </a:r>
            <a:r>
              <a:rPr lang="en-US" altLang="zh-CN" sz="9200" dirty="0" smtClean="0">
                <a:solidFill>
                  <a:schemeClr val="bg1"/>
                </a:solidFill>
                <a:latin typeface="Arial Black" pitchFamily="34" charset="0"/>
                <a:cs typeface="Arial" charset="0"/>
              </a:rPr>
              <a:t> </a:t>
            </a:r>
            <a:r>
              <a:rPr lang="en-US" altLang="zh-CN" sz="9200" dirty="0">
                <a:solidFill>
                  <a:schemeClr val="bg1"/>
                </a:solidFill>
                <a:latin typeface="Arial Black" pitchFamily="34" charset="0"/>
                <a:cs typeface="Arial" charset="0"/>
              </a:rPr>
              <a:t>A1 Preferentially </a:t>
            </a:r>
            <a:endParaRPr lang="en-US" altLang="zh-CN" sz="9200" dirty="0" smtClean="0">
              <a:solidFill>
                <a:schemeClr val="bg1"/>
              </a:solidFill>
              <a:latin typeface="Arial Black" pitchFamily="34" charset="0"/>
              <a:cs typeface="Arial" charset="0"/>
            </a:endParaRPr>
          </a:p>
          <a:p>
            <a:pPr algn="ctr" defTabSz="857250"/>
            <a:r>
              <a:rPr lang="en-US" altLang="zh-CN" sz="9200" dirty="0" smtClean="0">
                <a:solidFill>
                  <a:schemeClr val="bg1"/>
                </a:solidFill>
                <a:latin typeface="Arial Black" pitchFamily="34" charset="0"/>
                <a:cs typeface="Arial" charset="0"/>
              </a:rPr>
              <a:t>Binds to </a:t>
            </a:r>
            <a:r>
              <a:rPr lang="en-US" altLang="zh-CN" sz="9200" dirty="0" err="1" smtClean="0">
                <a:solidFill>
                  <a:schemeClr val="bg1"/>
                </a:solidFill>
                <a:latin typeface="Arial Black" pitchFamily="34" charset="0"/>
                <a:cs typeface="Arial" charset="0"/>
              </a:rPr>
              <a:t>Telomeric</a:t>
            </a:r>
            <a:r>
              <a:rPr lang="en-US" altLang="zh-CN" sz="9200" dirty="0" smtClean="0">
                <a:solidFill>
                  <a:schemeClr val="bg1"/>
                </a:solidFill>
                <a:latin typeface="Arial Black" pitchFamily="34" charset="0"/>
                <a:cs typeface="Arial" charset="0"/>
              </a:rPr>
              <a:t> </a:t>
            </a:r>
            <a:r>
              <a:rPr lang="en-US" altLang="zh-CN" sz="9200" dirty="0">
                <a:solidFill>
                  <a:schemeClr val="bg1"/>
                </a:solidFill>
                <a:latin typeface="Arial Black" pitchFamily="34" charset="0"/>
                <a:cs typeface="Arial" charset="0"/>
              </a:rPr>
              <a:t>DNA </a:t>
            </a:r>
            <a:r>
              <a:rPr lang="en-US" altLang="zh-CN" sz="9200" i="1" dirty="0">
                <a:solidFill>
                  <a:schemeClr val="bg1"/>
                </a:solidFill>
                <a:latin typeface="Arial Black" pitchFamily="34" charset="0"/>
                <a:cs typeface="Arial" charset="0"/>
              </a:rPr>
              <a:t>In </a:t>
            </a:r>
            <a:r>
              <a:rPr lang="en-US" altLang="zh-CN" sz="9200" i="1" dirty="0" smtClean="0">
                <a:solidFill>
                  <a:schemeClr val="bg1"/>
                </a:solidFill>
                <a:latin typeface="Arial Black" pitchFamily="34" charset="0"/>
                <a:cs typeface="Arial" charset="0"/>
              </a:rPr>
              <a:t>Vitro</a:t>
            </a:r>
          </a:p>
          <a:p>
            <a:pPr algn="ctr" defTabSz="857250"/>
            <a:endParaRPr lang="en-US" altLang="zh-CN" sz="5400" dirty="0">
              <a:solidFill>
                <a:schemeClr val="bg1"/>
              </a:solidFill>
              <a:latin typeface="Arial Black" pitchFamily="34" charset="0"/>
              <a:cs typeface="Arial" charset="0"/>
            </a:endParaRPr>
          </a:p>
          <a:p>
            <a:pPr algn="ctr" defTabSz="857250"/>
            <a:r>
              <a:rPr lang="en-US" altLang="zh-CN" sz="5600" dirty="0">
                <a:solidFill>
                  <a:schemeClr val="bg1"/>
                </a:solidFill>
                <a:cs typeface="Arial" charset="0"/>
              </a:rPr>
              <a:t>Brian Bower</a:t>
            </a:r>
            <a:r>
              <a:rPr lang="en-US" altLang="zh-CN" sz="5600" baseline="30000" dirty="0">
                <a:solidFill>
                  <a:schemeClr val="bg1"/>
                </a:solidFill>
                <a:cs typeface="Arial" charset="0"/>
              </a:rPr>
              <a:t>1</a:t>
            </a:r>
            <a:r>
              <a:rPr lang="en-US" altLang="zh-CN" sz="5600" dirty="0">
                <a:solidFill>
                  <a:schemeClr val="bg1"/>
                </a:solidFill>
                <a:cs typeface="Arial" charset="0"/>
              </a:rPr>
              <a:t>, </a:t>
            </a:r>
            <a:r>
              <a:rPr lang="en-US" altLang="zh-CN" sz="5600" dirty="0" err="1">
                <a:solidFill>
                  <a:schemeClr val="bg1"/>
                </a:solidFill>
                <a:cs typeface="Arial" charset="0"/>
              </a:rPr>
              <a:t>Sezgin</a:t>
            </a:r>
            <a:r>
              <a:rPr lang="en-US" altLang="zh-CN" sz="5600" dirty="0">
                <a:solidFill>
                  <a:schemeClr val="bg1"/>
                </a:solidFill>
                <a:cs typeface="Arial" charset="0"/>
              </a:rPr>
              <a:t> Özgür</a:t>
            </a:r>
            <a:r>
              <a:rPr lang="en-US" altLang="zh-CN" sz="5600" baseline="30000" dirty="0">
                <a:solidFill>
                  <a:schemeClr val="bg1"/>
                </a:solidFill>
                <a:cs typeface="Arial" charset="0"/>
              </a:rPr>
              <a:t>1</a:t>
            </a:r>
            <a:r>
              <a:rPr lang="en-US" altLang="zh-CN" sz="5600" dirty="0">
                <a:solidFill>
                  <a:schemeClr val="bg1"/>
                </a:solidFill>
                <a:cs typeface="Arial" charset="0"/>
              </a:rPr>
              <a:t>, Sarah Compton</a:t>
            </a:r>
            <a:r>
              <a:rPr lang="en-US" altLang="zh-CN" sz="5600" baseline="30000" dirty="0">
                <a:solidFill>
                  <a:schemeClr val="bg1"/>
                </a:solidFill>
                <a:cs typeface="Arial" charset="0"/>
              </a:rPr>
              <a:t>1</a:t>
            </a:r>
            <a:r>
              <a:rPr lang="en-US" altLang="zh-CN" sz="5600" dirty="0" smtClean="0">
                <a:solidFill>
                  <a:schemeClr val="bg1"/>
                </a:solidFill>
                <a:cs typeface="Arial" charset="0"/>
              </a:rPr>
              <a:t>, </a:t>
            </a:r>
            <a:r>
              <a:rPr lang="en-US" altLang="zh-CN" sz="5600" dirty="0" err="1" smtClean="0">
                <a:solidFill>
                  <a:schemeClr val="bg1"/>
                </a:solidFill>
                <a:cs typeface="Arial" charset="0"/>
              </a:rPr>
              <a:t>Özlem</a:t>
            </a:r>
            <a:r>
              <a:rPr lang="en-US" altLang="zh-CN" sz="5600" dirty="0" smtClean="0">
                <a:solidFill>
                  <a:schemeClr val="bg1"/>
                </a:solidFill>
                <a:cs typeface="Arial" charset="0"/>
              </a:rPr>
              <a:t> Arat</a:t>
            </a:r>
            <a:r>
              <a:rPr lang="en-US" altLang="zh-CN" sz="5600" baseline="30000" dirty="0" smtClean="0">
                <a:solidFill>
                  <a:schemeClr val="bg1"/>
                </a:solidFill>
                <a:cs typeface="Arial" charset="0"/>
              </a:rPr>
              <a:t>1</a:t>
            </a:r>
            <a:r>
              <a:rPr lang="en-US" altLang="zh-CN" sz="5600" dirty="0" smtClean="0">
                <a:solidFill>
                  <a:schemeClr val="bg1"/>
                </a:solidFill>
                <a:cs typeface="Arial" charset="0"/>
              </a:rPr>
              <a:t>, Keith Schmidt</a:t>
            </a:r>
            <a:r>
              <a:rPr lang="en-US" altLang="zh-CN" sz="5600" baseline="30000" dirty="0" smtClean="0">
                <a:solidFill>
                  <a:schemeClr val="bg1"/>
                </a:solidFill>
                <a:cs typeface="Arial" charset="0"/>
              </a:rPr>
              <a:t>1</a:t>
            </a:r>
            <a:r>
              <a:rPr lang="en-US" altLang="zh-CN" sz="5600" dirty="0" smtClean="0">
                <a:solidFill>
                  <a:schemeClr val="bg1"/>
                </a:solidFill>
                <a:cs typeface="Arial" charset="0"/>
              </a:rPr>
              <a:t>,  </a:t>
            </a:r>
            <a:r>
              <a:rPr lang="en-US" altLang="zh-CN" sz="5600" dirty="0">
                <a:solidFill>
                  <a:schemeClr val="bg1"/>
                </a:solidFill>
                <a:cs typeface="Arial" charset="0"/>
              </a:rPr>
              <a:t>Jack Griffith</a:t>
            </a:r>
            <a:r>
              <a:rPr lang="en-US" altLang="zh-CN" sz="5600" baseline="30000" dirty="0">
                <a:solidFill>
                  <a:schemeClr val="bg1"/>
                </a:solidFill>
                <a:cs typeface="Arial" charset="0"/>
              </a:rPr>
              <a:t>1</a:t>
            </a:r>
          </a:p>
          <a:p>
            <a:pPr algn="ctr" defTabSz="857250"/>
            <a:r>
              <a:rPr lang="en-US" altLang="zh-CN" sz="5600" baseline="30000" dirty="0">
                <a:solidFill>
                  <a:schemeClr val="bg1"/>
                </a:solidFill>
                <a:cs typeface="Arial" charset="0"/>
              </a:rPr>
              <a:t>1 </a:t>
            </a:r>
            <a:r>
              <a:rPr lang="en-US" altLang="zh-CN" sz="5600" dirty="0">
                <a:solidFill>
                  <a:schemeClr val="bg1"/>
                </a:solidFill>
                <a:cs typeface="Arial" charset="0"/>
              </a:rPr>
              <a:t>University of North Carolina, Chapel Hill, NC</a:t>
            </a:r>
          </a:p>
        </p:txBody>
      </p:sp>
      <p:sp>
        <p:nvSpPr>
          <p:cNvPr id="11273" name="Text Box 9"/>
          <p:cNvSpPr txBox="1">
            <a:spLocks noChangeArrowheads="1"/>
          </p:cNvSpPr>
          <p:nvPr/>
        </p:nvSpPr>
        <p:spPr bwMode="auto">
          <a:xfrm>
            <a:off x="1217613" y="6513512"/>
            <a:ext cx="12168187" cy="8650288"/>
          </a:xfrm>
          <a:prstGeom prst="rect">
            <a:avLst/>
          </a:prstGeom>
          <a:solidFill>
            <a:schemeClr val="bg1"/>
          </a:solidFill>
          <a:ln w="38100">
            <a:solidFill>
              <a:schemeClr val="bg1"/>
            </a:solidFill>
            <a:miter lim="800000"/>
            <a:headEnd/>
            <a:tailEnd/>
          </a:ln>
          <a:effectLst/>
        </p:spPr>
        <p:txBody>
          <a:bodyPr wrap="square" lIns="256032" tIns="256032" rIns="256032" bIns="256032">
            <a:spAutoFit/>
          </a:bodyPr>
          <a:lstStyle/>
          <a:p>
            <a:pPr defTabSz="857250">
              <a:defRPr/>
            </a:pPr>
            <a:r>
              <a:rPr lang="en-US" altLang="zh-CN" sz="6700" dirty="0" smtClean="0">
                <a:solidFill>
                  <a:srgbClr val="283764"/>
                </a:solidFill>
                <a:latin typeface="Arial Black" pitchFamily="34" charset="0"/>
                <a:cs typeface="Arial" charset="0"/>
              </a:rPr>
              <a:t>ABSTRACT</a:t>
            </a:r>
          </a:p>
          <a:p>
            <a:pPr defTabSz="857250">
              <a:defRPr/>
            </a:pPr>
            <a:r>
              <a:rPr lang="en-US" altLang="zh-CN" sz="4000" dirty="0" smtClean="0">
                <a:cs typeface="Arial" charset="0"/>
              </a:rPr>
              <a:t>We demonstrate via transmission electron microscopy that HIS-Tagged human </a:t>
            </a:r>
            <a:r>
              <a:rPr lang="en-US" altLang="zh-CN" sz="4000" dirty="0" err="1" smtClean="0">
                <a:cs typeface="Arial" charset="0"/>
              </a:rPr>
              <a:t>hnRNP</a:t>
            </a:r>
            <a:r>
              <a:rPr lang="en-US" altLang="zh-CN" sz="4000" dirty="0" smtClean="0">
                <a:cs typeface="Arial" charset="0"/>
              </a:rPr>
              <a:t> A1 binds to DNA templates containing mammalian telomere repeats (TTAGGG) </a:t>
            </a:r>
            <a:r>
              <a:rPr lang="en-US" altLang="zh-CN" sz="4000" i="1" dirty="0" smtClean="0">
                <a:cs typeface="Arial" charset="0"/>
              </a:rPr>
              <a:t>in vitro</a:t>
            </a:r>
            <a:r>
              <a:rPr lang="en-US" altLang="zh-CN" sz="4000" dirty="0" smtClean="0">
                <a:cs typeface="Arial" charset="0"/>
              </a:rPr>
              <a:t> at a physiological salt concentration. </a:t>
            </a:r>
            <a:r>
              <a:rPr lang="en-US" altLang="zh-CN" sz="4000" dirty="0" err="1" smtClean="0">
                <a:cs typeface="Arial" charset="0"/>
              </a:rPr>
              <a:t>Statisical</a:t>
            </a:r>
            <a:r>
              <a:rPr lang="en-US" altLang="zh-CN" sz="4000" dirty="0" smtClean="0">
                <a:cs typeface="Arial" charset="0"/>
              </a:rPr>
              <a:t> analysis may indicate </a:t>
            </a:r>
            <a:r>
              <a:rPr lang="en-US" altLang="zh-CN" sz="4000" dirty="0" err="1" smtClean="0">
                <a:cs typeface="Arial" charset="0"/>
              </a:rPr>
              <a:t>preferntial</a:t>
            </a:r>
            <a:r>
              <a:rPr lang="en-US" altLang="zh-CN" sz="4000" dirty="0" smtClean="0">
                <a:cs typeface="Arial" charset="0"/>
              </a:rPr>
              <a:t> binding to these substrates compared to random sequences. We are actively investigating different buffer and incubation conditions to promote the formation of more organized structures using the reagents and techniques described herein.  </a:t>
            </a:r>
          </a:p>
        </p:txBody>
      </p:sp>
      <p:sp>
        <p:nvSpPr>
          <p:cNvPr id="1032" name="Text Box 11"/>
          <p:cNvSpPr txBox="1">
            <a:spLocks noChangeArrowheads="1"/>
          </p:cNvSpPr>
          <p:nvPr/>
        </p:nvSpPr>
        <p:spPr bwMode="auto">
          <a:xfrm>
            <a:off x="1219200" y="15544801"/>
            <a:ext cx="12168187" cy="16992599"/>
          </a:xfrm>
          <a:prstGeom prst="rect">
            <a:avLst/>
          </a:prstGeom>
          <a:solidFill>
            <a:schemeClr val="bg1"/>
          </a:solidFill>
          <a:ln w="38100">
            <a:solidFill>
              <a:schemeClr val="bg1"/>
            </a:solidFill>
            <a:miter lim="800000"/>
            <a:headEnd/>
            <a:tailEnd/>
          </a:ln>
        </p:spPr>
        <p:txBody>
          <a:bodyPr wrap="square" lIns="256032" tIns="256032" rIns="256032" bIns="256032">
            <a:spAutoFit/>
          </a:bodyPr>
          <a:lstStyle/>
          <a:p>
            <a:pPr defTabSz="857250"/>
            <a:r>
              <a:rPr lang="en-US" altLang="zh-CN" sz="6700" dirty="0">
                <a:solidFill>
                  <a:srgbClr val="003366"/>
                </a:solidFill>
                <a:latin typeface="Arial Black" pitchFamily="34" charset="0"/>
                <a:cs typeface="Arial" charset="0"/>
              </a:rPr>
              <a:t>INTRODUCTION</a:t>
            </a:r>
          </a:p>
          <a:p>
            <a:pPr defTabSz="857250"/>
            <a:r>
              <a:rPr lang="en-US" altLang="zh-CN" sz="3400" dirty="0" err="1" smtClean="0">
                <a:cs typeface="Arial" charset="0"/>
              </a:rPr>
              <a:t>hnRNP</a:t>
            </a:r>
            <a:r>
              <a:rPr lang="en-US" altLang="zh-CN" sz="3400" dirty="0" smtClean="0">
                <a:cs typeface="Arial" charset="0"/>
              </a:rPr>
              <a:t> A1 has been implicated in the regulation of mammalian telomeres or the activity of the mammalian telomerase </a:t>
            </a:r>
            <a:r>
              <a:rPr lang="en-US" altLang="zh-CN" sz="3400" dirty="0" err="1" smtClean="0">
                <a:cs typeface="Arial" charset="0"/>
              </a:rPr>
              <a:t>ribonuceloprotein</a:t>
            </a:r>
            <a:r>
              <a:rPr lang="en-US" altLang="zh-CN" sz="3400" dirty="0" smtClean="0">
                <a:cs typeface="Arial" charset="0"/>
              </a:rPr>
              <a:t> complex. However, the </a:t>
            </a:r>
            <a:r>
              <a:rPr lang="en-US" altLang="zh-CN" sz="3400" dirty="0" err="1" smtClean="0">
                <a:cs typeface="Arial" charset="0"/>
              </a:rPr>
              <a:t>signifigance</a:t>
            </a:r>
            <a:r>
              <a:rPr lang="en-US" altLang="zh-CN" sz="3400" dirty="0" smtClean="0">
                <a:cs typeface="Arial" charset="0"/>
              </a:rPr>
              <a:t> of </a:t>
            </a:r>
            <a:r>
              <a:rPr lang="en-US" altLang="zh-CN" sz="3400" dirty="0" err="1" smtClean="0">
                <a:cs typeface="Arial" charset="0"/>
              </a:rPr>
              <a:t>hnRNP</a:t>
            </a:r>
            <a:r>
              <a:rPr lang="en-US" altLang="zh-CN" sz="3400" dirty="0" smtClean="0">
                <a:cs typeface="Arial" charset="0"/>
              </a:rPr>
              <a:t> A1’s interaction with the </a:t>
            </a:r>
            <a:r>
              <a:rPr lang="en-US" altLang="zh-CN" sz="3400" dirty="0" err="1" smtClean="0">
                <a:cs typeface="Arial" charset="0"/>
              </a:rPr>
              <a:t>mamalian</a:t>
            </a:r>
            <a:r>
              <a:rPr lang="en-US" altLang="zh-CN" sz="3400" dirty="0" smtClean="0">
                <a:cs typeface="Arial" charset="0"/>
              </a:rPr>
              <a:t> telomere, </a:t>
            </a:r>
            <a:r>
              <a:rPr lang="en-US" altLang="zh-CN" sz="3400" dirty="0" err="1" smtClean="0">
                <a:cs typeface="Arial" charset="0"/>
              </a:rPr>
              <a:t>telomeric</a:t>
            </a:r>
            <a:r>
              <a:rPr lang="en-US" altLang="zh-CN" sz="3400" dirty="0" smtClean="0">
                <a:cs typeface="Arial" charset="0"/>
              </a:rPr>
              <a:t> RNA, or the telomerase </a:t>
            </a:r>
            <a:r>
              <a:rPr lang="en-US" altLang="zh-CN" sz="3400" dirty="0" err="1" smtClean="0">
                <a:cs typeface="Arial" charset="0"/>
              </a:rPr>
              <a:t>ribonucleoprotein</a:t>
            </a:r>
            <a:r>
              <a:rPr lang="en-US" altLang="zh-CN" sz="3400" dirty="0" smtClean="0">
                <a:cs typeface="Arial" charset="0"/>
              </a:rPr>
              <a:t> complex remains unknown. </a:t>
            </a:r>
            <a:endParaRPr lang="en-US" altLang="zh-CN" sz="3400" dirty="0">
              <a:cs typeface="Arial" charset="0"/>
            </a:endParaRPr>
          </a:p>
          <a:p>
            <a:pPr defTabSz="857250"/>
            <a:endParaRPr lang="en-US" altLang="zh-CN" sz="2800" dirty="0">
              <a:cs typeface="Arial" charset="0"/>
            </a:endParaRPr>
          </a:p>
          <a:p>
            <a:pPr defTabSz="857250"/>
            <a:r>
              <a:rPr lang="en-US" altLang="zh-CN" sz="3400" b="1" u="sng" dirty="0" smtClean="0">
                <a:cs typeface="Arial" charset="0"/>
              </a:rPr>
              <a:t>Involvement in Telomere Structure:</a:t>
            </a:r>
          </a:p>
          <a:p>
            <a:pPr defTabSz="857250"/>
            <a:endParaRPr lang="en-US" altLang="zh-CN" sz="2800" b="1" dirty="0">
              <a:cs typeface="Arial" charset="0"/>
            </a:endParaRPr>
          </a:p>
          <a:p>
            <a:pPr marL="428625" lvl="1" defTabSz="857250">
              <a:buFont typeface="Symbol" pitchFamily="18" charset="2"/>
              <a:buChar char="·"/>
            </a:pPr>
            <a:r>
              <a:rPr lang="en-US" altLang="zh-CN" sz="3400" dirty="0" smtClean="0">
                <a:cs typeface="Arial" charset="0"/>
              </a:rPr>
              <a:t> </a:t>
            </a:r>
            <a:r>
              <a:rPr lang="en-US" altLang="zh-CN" sz="3400" dirty="0" err="1" smtClean="0">
                <a:cs typeface="Arial" charset="0"/>
              </a:rPr>
              <a:t>hnRNP</a:t>
            </a:r>
            <a:r>
              <a:rPr lang="en-US" altLang="zh-CN" sz="3400" dirty="0" smtClean="0">
                <a:cs typeface="Arial" charset="0"/>
              </a:rPr>
              <a:t> A1 preferentially binds to </a:t>
            </a:r>
            <a:r>
              <a:rPr lang="en-US" altLang="zh-CN" sz="3400" dirty="0" err="1" smtClean="0">
                <a:cs typeface="Arial" charset="0"/>
              </a:rPr>
              <a:t>telomeric</a:t>
            </a:r>
            <a:r>
              <a:rPr lang="en-US" altLang="zh-CN" sz="3400" dirty="0" smtClean="0">
                <a:cs typeface="Arial" charset="0"/>
              </a:rPr>
              <a:t> DNA and RNA sequences (TTAGGG/UUAGGG)</a:t>
            </a:r>
            <a:r>
              <a:rPr lang="en-US" altLang="zh-CN" sz="3400" baseline="30000" dirty="0" smtClean="0">
                <a:cs typeface="Arial" charset="0"/>
              </a:rPr>
              <a:t>1</a:t>
            </a:r>
            <a:r>
              <a:rPr lang="en-US" altLang="zh-CN" sz="3400" dirty="0" smtClean="0">
                <a:cs typeface="Arial" charset="0"/>
              </a:rPr>
              <a:t>.</a:t>
            </a:r>
          </a:p>
          <a:p>
            <a:pPr marL="428625" lvl="1" defTabSz="857250">
              <a:buFont typeface="Symbol" pitchFamily="18" charset="2"/>
              <a:buChar char="·"/>
            </a:pPr>
            <a:endParaRPr lang="en-US" altLang="zh-CN" sz="2800" dirty="0">
              <a:cs typeface="Arial" charset="0"/>
            </a:endParaRPr>
          </a:p>
          <a:p>
            <a:pPr marL="428625" lvl="1" defTabSz="857250">
              <a:buFont typeface="Symbol" pitchFamily="18" charset="2"/>
              <a:buChar char="·"/>
            </a:pPr>
            <a:r>
              <a:rPr lang="en-US" altLang="zh-CN" sz="3400" dirty="0" smtClean="0">
                <a:cs typeface="Arial" charset="0"/>
              </a:rPr>
              <a:t> An </a:t>
            </a:r>
            <a:r>
              <a:rPr lang="en-US" altLang="zh-CN" sz="3400" dirty="0" err="1" smtClean="0">
                <a:cs typeface="Arial" charset="0"/>
              </a:rPr>
              <a:t>hnRNP</a:t>
            </a:r>
            <a:r>
              <a:rPr lang="en-US" altLang="zh-CN" sz="3400" dirty="0" smtClean="0">
                <a:cs typeface="Arial" charset="0"/>
              </a:rPr>
              <a:t> A1 fragment, UP1, can disrupt G-</a:t>
            </a:r>
            <a:r>
              <a:rPr lang="en-US" altLang="zh-CN" sz="3400" dirty="0" err="1" smtClean="0">
                <a:cs typeface="Arial" charset="0"/>
              </a:rPr>
              <a:t>Quadruplexes</a:t>
            </a:r>
            <a:r>
              <a:rPr lang="en-US" altLang="zh-CN" sz="3400" dirty="0" smtClean="0">
                <a:cs typeface="Arial" charset="0"/>
              </a:rPr>
              <a:t> believed to occur at mammalian telomeres </a:t>
            </a:r>
            <a:r>
              <a:rPr lang="en-US" altLang="zh-CN" sz="3400" i="1" dirty="0" smtClean="0">
                <a:cs typeface="Arial" charset="0"/>
              </a:rPr>
              <a:t>in vitro</a:t>
            </a:r>
            <a:r>
              <a:rPr lang="en-US" altLang="zh-CN" sz="3400" baseline="30000" dirty="0" smtClean="0">
                <a:cs typeface="Arial" charset="0"/>
              </a:rPr>
              <a:t>2</a:t>
            </a:r>
            <a:r>
              <a:rPr lang="en-US" altLang="zh-CN" sz="3400" dirty="0" smtClean="0">
                <a:cs typeface="Arial" charset="0"/>
              </a:rPr>
              <a:t> and is known to associate with mammalian telomeres </a:t>
            </a:r>
            <a:r>
              <a:rPr lang="en-US" altLang="zh-CN" sz="3400" i="1" dirty="0" smtClean="0">
                <a:cs typeface="Arial" charset="0"/>
              </a:rPr>
              <a:t>in vivo</a:t>
            </a:r>
            <a:r>
              <a:rPr lang="en-US" altLang="zh-CN" sz="3400" i="1" baseline="30000" dirty="0" smtClean="0">
                <a:cs typeface="Arial" charset="0"/>
              </a:rPr>
              <a:t>2</a:t>
            </a:r>
            <a:r>
              <a:rPr lang="en-US" altLang="zh-CN" sz="3400" dirty="0" smtClean="0">
                <a:cs typeface="Arial" charset="0"/>
              </a:rPr>
              <a:t>. </a:t>
            </a:r>
          </a:p>
          <a:p>
            <a:pPr marL="428625" lvl="1" defTabSz="857250">
              <a:buFont typeface="Symbol" pitchFamily="18" charset="2"/>
              <a:buChar char="·"/>
            </a:pPr>
            <a:endParaRPr lang="en-US" altLang="zh-CN" sz="2800" dirty="0">
              <a:cs typeface="Arial" charset="0"/>
            </a:endParaRPr>
          </a:p>
          <a:p>
            <a:pPr marL="428625" lvl="1" defTabSz="857250">
              <a:buFont typeface="Symbol" pitchFamily="18" charset="2"/>
              <a:buChar char="·"/>
            </a:pPr>
            <a:r>
              <a:rPr lang="en-US" altLang="zh-CN" sz="3400" dirty="0" err="1" smtClean="0">
                <a:cs typeface="Arial" charset="0"/>
              </a:rPr>
              <a:t>hnRNPs</a:t>
            </a:r>
            <a:r>
              <a:rPr lang="en-US" altLang="zh-CN" sz="3400" dirty="0" smtClean="0">
                <a:cs typeface="Arial" charset="0"/>
              </a:rPr>
              <a:t> form filamentous structures similar to </a:t>
            </a:r>
            <a:r>
              <a:rPr lang="en-US" altLang="zh-CN" sz="3400" dirty="0" err="1" smtClean="0">
                <a:cs typeface="Arial" charset="0"/>
              </a:rPr>
              <a:t>RecA</a:t>
            </a:r>
            <a:r>
              <a:rPr lang="en-US" altLang="zh-CN" sz="3400" dirty="0" smtClean="0">
                <a:cs typeface="Arial" charset="0"/>
              </a:rPr>
              <a:t> </a:t>
            </a:r>
            <a:r>
              <a:rPr lang="en-US" altLang="zh-CN" sz="3400" i="1" dirty="0" smtClean="0">
                <a:cs typeface="Arial" charset="0"/>
              </a:rPr>
              <a:t>in vitro</a:t>
            </a:r>
            <a:r>
              <a:rPr lang="en-US" altLang="zh-CN" sz="3400" baseline="30000" dirty="0" smtClean="0">
                <a:cs typeface="Arial" charset="0"/>
              </a:rPr>
              <a:t>5</a:t>
            </a:r>
            <a:r>
              <a:rPr lang="en-US" altLang="zh-CN" sz="3400" dirty="0" smtClean="0">
                <a:cs typeface="Arial" charset="0"/>
              </a:rPr>
              <a:t>, and may coat either the telomeres or telomere derived RNAs.</a:t>
            </a:r>
          </a:p>
          <a:p>
            <a:pPr marL="428625" lvl="1" defTabSz="857250">
              <a:buFont typeface="Symbol" pitchFamily="18" charset="2"/>
              <a:buChar char="·"/>
            </a:pPr>
            <a:endParaRPr lang="en-US" altLang="zh-CN" sz="2800" u="sng" dirty="0">
              <a:cs typeface="Arial" charset="0"/>
            </a:endParaRPr>
          </a:p>
          <a:p>
            <a:pPr defTabSz="857250">
              <a:buFont typeface="Symbol" pitchFamily="18" charset="2"/>
              <a:buNone/>
            </a:pPr>
            <a:r>
              <a:rPr lang="en-US" altLang="zh-CN" sz="3400" b="1" u="sng" dirty="0" err="1" smtClean="0">
                <a:cs typeface="Arial" charset="0"/>
              </a:rPr>
              <a:t>Involvment</a:t>
            </a:r>
            <a:r>
              <a:rPr lang="en-US" altLang="zh-CN" sz="3400" b="1" u="sng" dirty="0" smtClean="0">
                <a:cs typeface="Arial" charset="0"/>
              </a:rPr>
              <a:t> in Telomere Maintenance:</a:t>
            </a:r>
          </a:p>
          <a:p>
            <a:pPr defTabSz="857250">
              <a:buFont typeface="Symbol" pitchFamily="18" charset="2"/>
              <a:buNone/>
            </a:pPr>
            <a:endParaRPr lang="en-US" altLang="zh-CN" sz="3400" b="1" u="sng" dirty="0">
              <a:cs typeface="Arial" charset="0"/>
            </a:endParaRPr>
          </a:p>
          <a:p>
            <a:pPr marL="428625" lvl="1" defTabSz="857250">
              <a:buFont typeface="Symbol" pitchFamily="18" charset="2"/>
              <a:buChar char="·"/>
            </a:pPr>
            <a:r>
              <a:rPr lang="en-US" altLang="zh-CN" sz="3400" dirty="0" err="1" smtClean="0">
                <a:cs typeface="Arial" charset="0"/>
              </a:rPr>
              <a:t>hnRNP</a:t>
            </a:r>
            <a:r>
              <a:rPr lang="en-US" altLang="zh-CN" sz="3400" dirty="0" smtClean="0">
                <a:cs typeface="Arial" charset="0"/>
              </a:rPr>
              <a:t> A1 is </a:t>
            </a:r>
            <a:r>
              <a:rPr lang="en-US" altLang="zh-CN" sz="3400" dirty="0" err="1" smtClean="0">
                <a:cs typeface="Arial" charset="0"/>
              </a:rPr>
              <a:t>specificaly</a:t>
            </a:r>
            <a:r>
              <a:rPr lang="en-US" altLang="zh-CN" sz="3400" dirty="0" smtClean="0">
                <a:cs typeface="Arial" charset="0"/>
              </a:rPr>
              <a:t> </a:t>
            </a:r>
            <a:r>
              <a:rPr lang="en-US" altLang="zh-CN" sz="3400" dirty="0" err="1" smtClean="0">
                <a:cs typeface="Arial" charset="0"/>
              </a:rPr>
              <a:t>phosphorylated</a:t>
            </a:r>
            <a:r>
              <a:rPr lang="en-US" altLang="zh-CN" sz="3400" dirty="0" smtClean="0">
                <a:cs typeface="Arial" charset="0"/>
              </a:rPr>
              <a:t> by DNA-PK in an </a:t>
            </a:r>
            <a:r>
              <a:rPr lang="en-US" altLang="zh-CN" sz="3400" dirty="0" err="1" smtClean="0">
                <a:cs typeface="Arial" charset="0"/>
              </a:rPr>
              <a:t>hTR</a:t>
            </a:r>
            <a:r>
              <a:rPr lang="en-US" altLang="zh-CN" sz="3400" dirty="0" smtClean="0">
                <a:cs typeface="Arial" charset="0"/>
              </a:rPr>
              <a:t> and DNA dependent manner</a:t>
            </a:r>
            <a:r>
              <a:rPr lang="en-US" altLang="zh-CN" sz="3400" baseline="30000" dirty="0" smtClean="0">
                <a:cs typeface="Arial" charset="0"/>
              </a:rPr>
              <a:t>4</a:t>
            </a:r>
            <a:r>
              <a:rPr lang="en-US" altLang="zh-CN" sz="3400" dirty="0" smtClean="0">
                <a:cs typeface="Arial" charset="0"/>
              </a:rPr>
              <a:t>. </a:t>
            </a:r>
          </a:p>
          <a:p>
            <a:pPr marL="428625" lvl="1" defTabSz="857250">
              <a:buFont typeface="Symbol" pitchFamily="18" charset="2"/>
              <a:buChar char="·"/>
            </a:pPr>
            <a:endParaRPr lang="en-US" altLang="zh-CN" sz="2800" dirty="0" smtClean="0">
              <a:cs typeface="Arial" charset="0"/>
            </a:endParaRPr>
          </a:p>
          <a:p>
            <a:pPr marL="428625" lvl="1" defTabSz="857250">
              <a:buFont typeface="Symbol" pitchFamily="18" charset="2"/>
              <a:buChar char="·"/>
            </a:pPr>
            <a:r>
              <a:rPr lang="en-US" altLang="zh-CN" sz="3400" dirty="0" smtClean="0">
                <a:cs typeface="Arial" charset="0"/>
              </a:rPr>
              <a:t> </a:t>
            </a:r>
            <a:r>
              <a:rPr lang="en-US" altLang="zh-CN" sz="3400" dirty="0" err="1" smtClean="0">
                <a:cs typeface="Arial" charset="0"/>
              </a:rPr>
              <a:t>hnRNP</a:t>
            </a:r>
            <a:r>
              <a:rPr lang="en-US" altLang="zh-CN" sz="3400" dirty="0" smtClean="0">
                <a:cs typeface="Arial" charset="0"/>
              </a:rPr>
              <a:t> A1 stimulates telomerase activity</a:t>
            </a:r>
            <a:r>
              <a:rPr lang="en-US" altLang="zh-CN" sz="3400" baseline="30000" dirty="0" smtClean="0">
                <a:cs typeface="Arial" charset="0"/>
              </a:rPr>
              <a:t>2</a:t>
            </a:r>
            <a:r>
              <a:rPr lang="en-US" altLang="zh-CN" sz="3400" dirty="0" smtClean="0">
                <a:cs typeface="Arial" charset="0"/>
              </a:rPr>
              <a:t>. </a:t>
            </a:r>
          </a:p>
          <a:p>
            <a:pPr marL="428625" lvl="1" defTabSz="857250">
              <a:buFont typeface="Symbol" pitchFamily="18" charset="2"/>
              <a:buChar char="·"/>
            </a:pPr>
            <a:endParaRPr lang="en-US" altLang="zh-CN" sz="2000" dirty="0" smtClean="0">
              <a:cs typeface="Arial" charset="0"/>
            </a:endParaRPr>
          </a:p>
          <a:p>
            <a:pPr marL="428625" lvl="1" defTabSz="857250">
              <a:buFont typeface="Symbol" pitchFamily="18" charset="2"/>
              <a:buChar char="·"/>
            </a:pPr>
            <a:r>
              <a:rPr lang="en-US" altLang="zh-CN" sz="3400" dirty="0" smtClean="0">
                <a:cs typeface="Arial" charset="0"/>
              </a:rPr>
              <a:t>A </a:t>
            </a:r>
            <a:r>
              <a:rPr lang="en-US" altLang="zh-CN" sz="3400" dirty="0" err="1" smtClean="0">
                <a:cs typeface="Arial" charset="0"/>
              </a:rPr>
              <a:t>proteolytic</a:t>
            </a:r>
            <a:r>
              <a:rPr lang="en-US" altLang="zh-CN" sz="3400" dirty="0" smtClean="0">
                <a:cs typeface="Arial" charset="0"/>
              </a:rPr>
              <a:t> fragment of </a:t>
            </a:r>
            <a:r>
              <a:rPr lang="en-US" altLang="zh-CN" sz="3400" dirty="0" err="1" smtClean="0">
                <a:cs typeface="Arial" charset="0"/>
              </a:rPr>
              <a:t>hnRNP</a:t>
            </a:r>
            <a:r>
              <a:rPr lang="en-US" altLang="zh-CN" sz="3400" dirty="0" smtClean="0">
                <a:cs typeface="Arial" charset="0"/>
              </a:rPr>
              <a:t> A1, UP1, may provide a mechanism of telomerase recruitment to the telomere</a:t>
            </a:r>
            <a:r>
              <a:rPr lang="en-US" altLang="zh-CN" sz="3400" baseline="30000" dirty="0" smtClean="0">
                <a:cs typeface="Arial" charset="0"/>
              </a:rPr>
              <a:t>3</a:t>
            </a:r>
            <a:r>
              <a:rPr lang="en-US" altLang="zh-CN" sz="3400" dirty="0" smtClean="0">
                <a:cs typeface="Arial" charset="0"/>
              </a:rPr>
              <a:t> and specifically to short telomeres</a:t>
            </a:r>
            <a:r>
              <a:rPr lang="en-US" altLang="zh-CN" sz="3400" baseline="30000" dirty="0" smtClean="0">
                <a:cs typeface="Arial" charset="0"/>
              </a:rPr>
              <a:t>3</a:t>
            </a:r>
            <a:r>
              <a:rPr lang="en-US" altLang="zh-CN" sz="3400" dirty="0" smtClean="0">
                <a:cs typeface="Arial" charset="0"/>
              </a:rPr>
              <a:t>.</a:t>
            </a:r>
          </a:p>
        </p:txBody>
      </p:sp>
      <p:sp>
        <p:nvSpPr>
          <p:cNvPr id="1033" name="Text Box 12"/>
          <p:cNvSpPr txBox="1">
            <a:spLocks noChangeArrowheads="1"/>
          </p:cNvSpPr>
          <p:nvPr/>
        </p:nvSpPr>
        <p:spPr bwMode="auto">
          <a:xfrm>
            <a:off x="14630400" y="24384000"/>
            <a:ext cx="14603413" cy="8288423"/>
          </a:xfrm>
          <a:prstGeom prst="rect">
            <a:avLst/>
          </a:prstGeom>
          <a:solidFill>
            <a:schemeClr val="bg1"/>
          </a:solidFill>
          <a:ln w="38100">
            <a:noFill/>
            <a:miter lim="800000"/>
            <a:headEnd/>
            <a:tailEnd/>
          </a:ln>
        </p:spPr>
        <p:txBody>
          <a:bodyPr wrap="square" lIns="256032" tIns="256032" rIns="256032" bIns="256032">
            <a:spAutoFit/>
          </a:bodyPr>
          <a:lstStyle/>
          <a:p>
            <a:pPr defTabSz="857250"/>
            <a:r>
              <a:rPr lang="en-US" altLang="zh-CN" sz="6700" dirty="0" smtClean="0">
                <a:solidFill>
                  <a:srgbClr val="003366"/>
                </a:solidFill>
                <a:latin typeface="Arial Black" pitchFamily="34" charset="0"/>
                <a:cs typeface="Arial" charset="0"/>
              </a:rPr>
              <a:t>RESULTS</a:t>
            </a:r>
            <a:endParaRPr lang="en-US" altLang="zh-CN" sz="3400" dirty="0" smtClean="0">
              <a:cs typeface="Arial" charset="0"/>
            </a:endParaRPr>
          </a:p>
          <a:p>
            <a:pPr defTabSz="857250"/>
            <a:r>
              <a:rPr lang="en-US" altLang="zh-CN" sz="3400" b="1" u="sng" dirty="0" err="1" smtClean="0">
                <a:cs typeface="Arial" charset="0"/>
              </a:rPr>
              <a:t>hnRNP</a:t>
            </a:r>
            <a:r>
              <a:rPr lang="en-US" altLang="zh-CN" sz="3400" b="1" u="sng" dirty="0" smtClean="0">
                <a:cs typeface="Arial" charset="0"/>
              </a:rPr>
              <a:t> A1 interaction with linear PRST5 is non-random</a:t>
            </a:r>
            <a:endParaRPr lang="en-US" altLang="zh-CN" sz="3400" b="1" dirty="0" smtClean="0">
              <a:cs typeface="Arial" charset="0"/>
            </a:endParaRPr>
          </a:p>
          <a:p>
            <a:pPr marL="428625" lvl="1" defTabSz="857250">
              <a:buFont typeface="Symbol" pitchFamily="18" charset="2"/>
              <a:buChar char="·"/>
            </a:pPr>
            <a:r>
              <a:rPr lang="en-US" altLang="zh-CN" sz="3200" dirty="0" err="1" smtClean="0">
                <a:cs typeface="Arial" charset="0"/>
              </a:rPr>
              <a:t>Pearsons</a:t>
            </a:r>
            <a:r>
              <a:rPr lang="en-US" altLang="zh-CN" sz="3200" dirty="0" smtClean="0">
                <a:cs typeface="Arial" charset="0"/>
              </a:rPr>
              <a:t> Chi-Squared showed a non-random distribution of PRST5 molecules with only one end bound by </a:t>
            </a:r>
            <a:r>
              <a:rPr lang="en-US" altLang="zh-CN" sz="3200" dirty="0" err="1" smtClean="0">
                <a:cs typeface="Arial" charset="0"/>
              </a:rPr>
              <a:t>hnRNP</a:t>
            </a:r>
            <a:r>
              <a:rPr lang="en-US" altLang="zh-CN" sz="3200" dirty="0" smtClean="0">
                <a:cs typeface="Arial" charset="0"/>
              </a:rPr>
              <a:t> A1 (Sig.&lt;0.001).</a:t>
            </a:r>
          </a:p>
          <a:p>
            <a:pPr marL="428625" lvl="1" defTabSz="857250">
              <a:buFont typeface="Symbol" pitchFamily="18" charset="2"/>
              <a:buChar char="·"/>
            </a:pPr>
            <a:endParaRPr lang="en-US" altLang="zh-CN" sz="3400" dirty="0" smtClean="0">
              <a:cs typeface="Arial" charset="0"/>
            </a:endParaRPr>
          </a:p>
          <a:p>
            <a:pPr marL="428625" lvl="1" defTabSz="857250"/>
            <a:endParaRPr lang="en-US" altLang="zh-CN" sz="3400" dirty="0" smtClean="0">
              <a:cs typeface="Arial" charset="0"/>
            </a:endParaRPr>
          </a:p>
          <a:p>
            <a:pPr marL="3629025" lvl="8" defTabSz="857250"/>
            <a:r>
              <a:rPr lang="en-US" altLang="zh-CN" sz="3400" dirty="0" smtClean="0">
                <a:cs typeface="Arial" charset="0"/>
              </a:rPr>
              <a:t>				</a:t>
            </a:r>
            <a:endParaRPr lang="en-US" altLang="zh-CN" sz="3400" dirty="0">
              <a:cs typeface="Arial" charset="0"/>
            </a:endParaRPr>
          </a:p>
          <a:p>
            <a:pPr marL="428625" lvl="1" defTabSz="857250">
              <a:buFont typeface="Symbol" pitchFamily="18" charset="2"/>
              <a:buChar char="·"/>
            </a:pPr>
            <a:endParaRPr lang="en-US" altLang="zh-CN" sz="3400" dirty="0" smtClean="0">
              <a:cs typeface="Arial" charset="0"/>
            </a:endParaRPr>
          </a:p>
          <a:p>
            <a:pPr marL="428625" lvl="1" defTabSz="857250">
              <a:buFont typeface="Symbol" pitchFamily="18" charset="2"/>
              <a:buChar char="·"/>
            </a:pPr>
            <a:endParaRPr lang="en-US" altLang="zh-CN" sz="3400" dirty="0" smtClean="0">
              <a:cs typeface="Arial" charset="0"/>
            </a:endParaRPr>
          </a:p>
          <a:p>
            <a:pPr marL="428625" lvl="1" defTabSz="857250">
              <a:buFont typeface="Symbol" pitchFamily="18" charset="2"/>
              <a:buChar char="·"/>
            </a:pPr>
            <a:endParaRPr lang="en-US" altLang="zh-CN" sz="3400" dirty="0" smtClean="0">
              <a:cs typeface="Arial" charset="0"/>
            </a:endParaRPr>
          </a:p>
          <a:p>
            <a:pPr marL="428625" lvl="1" defTabSz="857250">
              <a:buFont typeface="Symbol" pitchFamily="18" charset="2"/>
              <a:buChar char="·"/>
            </a:pPr>
            <a:endParaRPr lang="en-US" altLang="zh-CN" sz="3400" dirty="0">
              <a:cs typeface="Arial" charset="0"/>
            </a:endParaRPr>
          </a:p>
          <a:p>
            <a:pPr marL="428625" lvl="1" defTabSz="857250">
              <a:buFont typeface="Symbol" pitchFamily="18" charset="2"/>
              <a:buChar char="·"/>
            </a:pPr>
            <a:endParaRPr lang="en-US" altLang="zh-CN" sz="3400" dirty="0" smtClean="0">
              <a:cs typeface="Arial" charset="0"/>
            </a:endParaRPr>
          </a:p>
          <a:p>
            <a:pPr marL="428625" lvl="1" defTabSz="857250">
              <a:buFont typeface="Symbol" pitchFamily="18" charset="2"/>
              <a:buChar char="·"/>
            </a:pPr>
            <a:endParaRPr lang="en-US" altLang="zh-CN" sz="3400" dirty="0">
              <a:cs typeface="Arial" charset="0"/>
            </a:endParaRPr>
          </a:p>
          <a:p>
            <a:pPr marL="428625" lvl="1" defTabSz="857250">
              <a:buFont typeface="Symbol" pitchFamily="18" charset="2"/>
              <a:buChar char="·"/>
            </a:pPr>
            <a:endParaRPr lang="en-US" altLang="zh-CN" sz="3400" dirty="0">
              <a:cs typeface="Arial" charset="0"/>
            </a:endParaRPr>
          </a:p>
        </p:txBody>
      </p:sp>
      <p:sp>
        <p:nvSpPr>
          <p:cNvPr id="1034" name="Text Box 14"/>
          <p:cNvSpPr txBox="1">
            <a:spLocks noChangeArrowheads="1"/>
          </p:cNvSpPr>
          <p:nvPr/>
        </p:nvSpPr>
        <p:spPr bwMode="auto">
          <a:xfrm>
            <a:off x="30861000" y="28498800"/>
            <a:ext cx="12169775" cy="4010329"/>
          </a:xfrm>
          <a:prstGeom prst="rect">
            <a:avLst/>
          </a:prstGeom>
          <a:solidFill>
            <a:schemeClr val="bg1"/>
          </a:solidFill>
          <a:ln w="38100">
            <a:solidFill>
              <a:schemeClr val="bg1"/>
            </a:solidFill>
            <a:miter lim="800000"/>
            <a:headEnd/>
            <a:tailEnd/>
          </a:ln>
        </p:spPr>
        <p:txBody>
          <a:bodyPr wrap="square" lIns="256032" tIns="256032" rIns="256032" bIns="256032">
            <a:spAutoFit/>
          </a:bodyPr>
          <a:lstStyle/>
          <a:p>
            <a:pPr marL="479425" indent="-479425" defTabSz="857250"/>
            <a:r>
              <a:rPr lang="en-US" altLang="zh-CN" sz="6700" dirty="0">
                <a:solidFill>
                  <a:srgbClr val="003366"/>
                </a:solidFill>
                <a:latin typeface="Arial Black" pitchFamily="34" charset="0"/>
                <a:cs typeface="Arial" charset="0"/>
              </a:rPr>
              <a:t>REFERENCES</a:t>
            </a:r>
          </a:p>
          <a:p>
            <a:pPr marL="479425" indent="-479425" defTabSz="857250">
              <a:buFontTx/>
              <a:buAutoNum type="arabicPeriod"/>
            </a:pPr>
            <a:r>
              <a:rPr lang="en-US" sz="3200" dirty="0" smtClean="0"/>
              <a:t>Biochemistry. 1996 Mar 19;35(11):3545-54.</a:t>
            </a:r>
            <a:endParaRPr lang="en-US" altLang="zh-CN" sz="3200" dirty="0">
              <a:cs typeface="Arial" charset="0"/>
            </a:endParaRPr>
          </a:p>
          <a:p>
            <a:pPr marL="479425" indent="-479425" defTabSz="857250">
              <a:buFontTx/>
              <a:buAutoNum type="arabicPeriod"/>
            </a:pPr>
            <a:r>
              <a:rPr lang="en-US" sz="3200" dirty="0" smtClean="0"/>
              <a:t>RNA. 2006 Jun;12(6):1116-28. </a:t>
            </a:r>
            <a:r>
              <a:rPr lang="en-US" sz="3200" dirty="0" err="1" smtClean="0"/>
              <a:t>Epub</a:t>
            </a:r>
            <a:r>
              <a:rPr lang="en-US" sz="3200" dirty="0" smtClean="0"/>
              <a:t> 2006 Apr 7.</a:t>
            </a:r>
          </a:p>
          <a:p>
            <a:pPr marL="479425" indent="-479425" defTabSz="857250">
              <a:buFontTx/>
              <a:buAutoNum type="arabicPeriod"/>
            </a:pPr>
            <a:r>
              <a:rPr lang="en-US" sz="3200" dirty="0" smtClean="0"/>
              <a:t>Nucleic Acids Res. 2001 Jun 1;29(11):2268-75.</a:t>
            </a:r>
          </a:p>
          <a:p>
            <a:pPr marL="479425" indent="-479425" defTabSz="857250">
              <a:buFontTx/>
              <a:buAutoNum type="arabicPeriod"/>
            </a:pPr>
            <a:r>
              <a:rPr lang="en-US" sz="3200" dirty="0" smtClean="0"/>
              <a:t>Nucleic Acids Res. 2009 Oct;37(18):6105-15.</a:t>
            </a:r>
          </a:p>
          <a:p>
            <a:pPr marL="479425" indent="-479425" defTabSz="857250">
              <a:buFontTx/>
              <a:buAutoNum type="arabicPeriod"/>
            </a:pPr>
            <a:r>
              <a:rPr lang="en-US" sz="3200" dirty="0" smtClean="0"/>
              <a:t>MCB. Vol. 11, Issue 5, 1547-1554, May 2000</a:t>
            </a:r>
          </a:p>
        </p:txBody>
      </p:sp>
      <p:sp>
        <p:nvSpPr>
          <p:cNvPr id="1035" name="Text Box 16"/>
          <p:cNvSpPr txBox="1">
            <a:spLocks noChangeArrowheads="1"/>
          </p:cNvSpPr>
          <p:nvPr/>
        </p:nvSpPr>
        <p:spPr bwMode="auto">
          <a:xfrm>
            <a:off x="14625638" y="6513513"/>
            <a:ext cx="14603412" cy="17460164"/>
          </a:xfrm>
          <a:prstGeom prst="rect">
            <a:avLst/>
          </a:prstGeom>
          <a:solidFill>
            <a:schemeClr val="bg1"/>
          </a:solidFill>
          <a:ln w="38100">
            <a:solidFill>
              <a:schemeClr val="bg1"/>
            </a:solidFill>
            <a:miter lim="800000"/>
            <a:headEnd/>
            <a:tailEnd/>
          </a:ln>
        </p:spPr>
        <p:txBody>
          <a:bodyPr wrap="square" lIns="256032" tIns="256032" rIns="256032" bIns="256032">
            <a:spAutoFit/>
          </a:bodyPr>
          <a:lstStyle/>
          <a:p>
            <a:pPr defTabSz="857250"/>
            <a:r>
              <a:rPr lang="en-US" altLang="zh-CN" sz="6700" dirty="0" smtClean="0">
                <a:solidFill>
                  <a:srgbClr val="003366"/>
                </a:solidFill>
                <a:latin typeface="Arial Black" pitchFamily="34" charset="0"/>
                <a:cs typeface="Arial" charset="0"/>
              </a:rPr>
              <a:t>Materials and Methods</a:t>
            </a:r>
            <a:r>
              <a:rPr lang="en-US" altLang="zh-CN" sz="3400" b="1" u="sng" dirty="0" smtClean="0">
                <a:cs typeface="Arial" charset="0"/>
              </a:rPr>
              <a:t/>
            </a:r>
            <a:br>
              <a:rPr lang="en-US" altLang="zh-CN" sz="3400" b="1" u="sng" dirty="0" smtClean="0">
                <a:cs typeface="Arial" charset="0"/>
              </a:rPr>
            </a:br>
            <a:r>
              <a:rPr lang="en-US" altLang="zh-CN" sz="3400" b="1" u="sng" dirty="0" err="1" smtClean="0">
                <a:cs typeface="Arial" charset="0"/>
              </a:rPr>
              <a:t>hnRNP</a:t>
            </a:r>
            <a:r>
              <a:rPr lang="en-US" altLang="zh-CN" sz="3400" b="1" u="sng" dirty="0" smtClean="0">
                <a:cs typeface="Arial" charset="0"/>
              </a:rPr>
              <a:t> A1 Expression and Purification</a:t>
            </a:r>
          </a:p>
          <a:p>
            <a:pPr defTabSz="857250"/>
            <a:r>
              <a:rPr lang="en-US" altLang="zh-CN" dirty="0" smtClean="0">
                <a:cs typeface="Arial" charset="0"/>
              </a:rPr>
              <a:t>An ORF from a </a:t>
            </a:r>
            <a:r>
              <a:rPr lang="en-US" altLang="zh-CN" dirty="0" err="1" smtClean="0">
                <a:cs typeface="Arial" charset="0"/>
              </a:rPr>
              <a:t>cDNA</a:t>
            </a:r>
            <a:r>
              <a:rPr lang="en-US" altLang="zh-CN" dirty="0" smtClean="0">
                <a:cs typeface="Arial" charset="0"/>
              </a:rPr>
              <a:t> (NM_002136) coding for human </a:t>
            </a:r>
            <a:r>
              <a:rPr lang="en-US" altLang="zh-CN" dirty="0" err="1" smtClean="0">
                <a:cs typeface="Arial" charset="0"/>
              </a:rPr>
              <a:t>hnRNP</a:t>
            </a:r>
            <a:r>
              <a:rPr lang="en-US" altLang="zh-CN" dirty="0" smtClean="0">
                <a:cs typeface="Arial" charset="0"/>
              </a:rPr>
              <a:t> A1 was PCR amplified using 5’-BamHI and 3’-NotI adapter primers. This ORF was inserted into a pET28a N-Terminal HIS-tagging expression vector, and transformed in to BL21(DE2)</a:t>
            </a:r>
            <a:r>
              <a:rPr lang="en-US" altLang="zh-CN" dirty="0" err="1" smtClean="0">
                <a:cs typeface="Arial" charset="0"/>
              </a:rPr>
              <a:t>pLysS</a:t>
            </a:r>
            <a:r>
              <a:rPr lang="en-US" altLang="zh-CN" dirty="0" smtClean="0">
                <a:cs typeface="Arial" charset="0"/>
              </a:rPr>
              <a:t> cells using </a:t>
            </a:r>
            <a:r>
              <a:rPr lang="en-US" altLang="zh-CN" dirty="0" err="1" smtClean="0">
                <a:cs typeface="Arial" charset="0"/>
              </a:rPr>
              <a:t>stardard</a:t>
            </a:r>
            <a:r>
              <a:rPr lang="en-US" altLang="zh-CN" dirty="0" smtClean="0">
                <a:cs typeface="Arial" charset="0"/>
              </a:rPr>
              <a:t> techniques. These cells were induced using IPTG, and protein was </a:t>
            </a:r>
            <a:r>
              <a:rPr lang="en-US" altLang="zh-CN" dirty="0" err="1" smtClean="0">
                <a:cs typeface="Arial" charset="0"/>
              </a:rPr>
              <a:t>solubilized</a:t>
            </a:r>
            <a:r>
              <a:rPr lang="en-US" altLang="zh-CN" dirty="0" smtClean="0">
                <a:cs typeface="Arial" charset="0"/>
              </a:rPr>
              <a:t> via </a:t>
            </a:r>
            <a:r>
              <a:rPr lang="en-US" altLang="zh-CN" dirty="0" err="1" smtClean="0">
                <a:cs typeface="Arial" charset="0"/>
              </a:rPr>
              <a:t>lysozyme</a:t>
            </a:r>
            <a:r>
              <a:rPr lang="en-US" altLang="zh-CN" dirty="0" smtClean="0">
                <a:cs typeface="Arial" charset="0"/>
              </a:rPr>
              <a:t> and </a:t>
            </a:r>
            <a:r>
              <a:rPr lang="en-US" altLang="zh-CN" dirty="0" err="1" smtClean="0">
                <a:cs typeface="Arial" charset="0"/>
              </a:rPr>
              <a:t>sonication</a:t>
            </a:r>
            <a:r>
              <a:rPr lang="en-US" altLang="zh-CN" dirty="0" smtClean="0">
                <a:cs typeface="Arial" charset="0"/>
              </a:rPr>
              <a:t>. The soluble fraction was passed through DEAE, batch purified over Nickel-</a:t>
            </a:r>
            <a:r>
              <a:rPr lang="en-US" altLang="zh-CN" dirty="0" err="1" smtClean="0">
                <a:cs typeface="Arial" charset="0"/>
              </a:rPr>
              <a:t>Agarose</a:t>
            </a:r>
            <a:r>
              <a:rPr lang="en-US" altLang="zh-CN" dirty="0" smtClean="0">
                <a:cs typeface="Arial" charset="0"/>
              </a:rPr>
              <a:t> beads, and cleaned via salt-gradient with a heparin column. </a:t>
            </a:r>
          </a:p>
          <a:p>
            <a:pPr defTabSz="857250"/>
            <a:endParaRPr lang="en-US" altLang="zh-CN" sz="3400" dirty="0" smtClean="0">
              <a:cs typeface="Arial" charset="0"/>
            </a:endParaRPr>
          </a:p>
          <a:p>
            <a:pPr defTabSz="857250"/>
            <a:endParaRPr lang="en-US" altLang="zh-CN" sz="3400" dirty="0" smtClean="0">
              <a:cs typeface="Arial" charset="0"/>
            </a:endParaRPr>
          </a:p>
          <a:p>
            <a:pPr defTabSz="857250"/>
            <a:endParaRPr lang="en-US" altLang="zh-CN" sz="3400" dirty="0" smtClean="0">
              <a:cs typeface="Arial" charset="0"/>
            </a:endParaRPr>
          </a:p>
          <a:p>
            <a:pPr defTabSz="857250"/>
            <a:endParaRPr lang="en-US" altLang="zh-CN" sz="3400" dirty="0" smtClean="0">
              <a:cs typeface="Arial" charset="0"/>
            </a:endParaRPr>
          </a:p>
          <a:p>
            <a:pPr defTabSz="857250"/>
            <a:endParaRPr lang="en-US" altLang="zh-CN" sz="3400" dirty="0" smtClean="0">
              <a:cs typeface="Arial" charset="0"/>
            </a:endParaRPr>
          </a:p>
          <a:p>
            <a:pPr defTabSz="857250"/>
            <a:endParaRPr lang="en-US" altLang="zh-CN" sz="3400" dirty="0" smtClean="0">
              <a:cs typeface="Arial" charset="0"/>
            </a:endParaRPr>
          </a:p>
          <a:p>
            <a:pPr defTabSz="857250"/>
            <a:endParaRPr lang="en-US" altLang="zh-CN" sz="3400" dirty="0" smtClean="0">
              <a:cs typeface="Arial" charset="0"/>
            </a:endParaRPr>
          </a:p>
          <a:p>
            <a:pPr defTabSz="857250"/>
            <a:r>
              <a:rPr lang="en-US" altLang="zh-CN" sz="3400" dirty="0" smtClean="0">
                <a:cs typeface="Arial" charset="0"/>
              </a:rPr>
              <a:t>				</a:t>
            </a:r>
            <a:endParaRPr lang="en-US" altLang="zh-CN" sz="3400" b="1" u="sng" dirty="0">
              <a:cs typeface="Arial" charset="0"/>
            </a:endParaRPr>
          </a:p>
          <a:p>
            <a:pPr defTabSz="857250">
              <a:buFont typeface="Symbol" pitchFamily="18" charset="2"/>
              <a:buNone/>
            </a:pPr>
            <a:r>
              <a:rPr lang="en-US" altLang="zh-CN" sz="3400" b="1" dirty="0" smtClean="0">
                <a:cs typeface="Arial" charset="0"/>
              </a:rPr>
              <a:t>    </a:t>
            </a:r>
            <a:r>
              <a:rPr lang="en-US" altLang="zh-CN" sz="3400" b="1" u="sng" dirty="0" err="1" smtClean="0">
                <a:cs typeface="Arial" charset="0"/>
              </a:rPr>
              <a:t>Diplaced</a:t>
            </a:r>
            <a:r>
              <a:rPr lang="en-US" altLang="zh-CN" sz="3400" b="1" u="sng" dirty="0" smtClean="0">
                <a:cs typeface="Arial" charset="0"/>
              </a:rPr>
              <a:t> </a:t>
            </a:r>
            <a:r>
              <a:rPr lang="en-US" altLang="zh-CN" sz="3400" b="1" u="sng" dirty="0" err="1" smtClean="0">
                <a:cs typeface="Arial" charset="0"/>
              </a:rPr>
              <a:t>ssDNA</a:t>
            </a:r>
            <a:r>
              <a:rPr lang="en-US" altLang="zh-CN" sz="3400" b="1" u="sng" dirty="0" smtClean="0">
                <a:cs typeface="Arial" charset="0"/>
              </a:rPr>
              <a:t> Templates</a:t>
            </a:r>
            <a:r>
              <a:rPr lang="en-US" altLang="zh-CN" sz="3400" b="1" dirty="0" smtClean="0">
                <a:cs typeface="Arial" charset="0"/>
              </a:rPr>
              <a:t>            </a:t>
            </a:r>
            <a:r>
              <a:rPr lang="en-US" altLang="zh-CN" sz="3400" b="1" u="sng" dirty="0" smtClean="0">
                <a:cs typeface="Arial" charset="0"/>
              </a:rPr>
              <a:t>Linear </a:t>
            </a:r>
            <a:r>
              <a:rPr lang="en-US" altLang="zh-CN" sz="3400" b="1" u="sng" dirty="0" err="1" smtClean="0">
                <a:cs typeface="Arial" charset="0"/>
              </a:rPr>
              <a:t>ssDNA</a:t>
            </a:r>
            <a:r>
              <a:rPr lang="en-US" altLang="zh-CN" sz="3400" b="1" u="sng" dirty="0" smtClean="0">
                <a:cs typeface="Arial" charset="0"/>
              </a:rPr>
              <a:t> Template</a:t>
            </a:r>
          </a:p>
          <a:p>
            <a:pPr defTabSz="857250">
              <a:buFont typeface="Symbol" pitchFamily="18" charset="2"/>
              <a:buNone/>
            </a:pPr>
            <a:endParaRPr lang="en-US" altLang="zh-CN" sz="3400" b="1" u="sng" dirty="0" smtClean="0">
              <a:cs typeface="Arial" charset="0"/>
            </a:endParaRPr>
          </a:p>
          <a:p>
            <a:pPr defTabSz="857250">
              <a:buFont typeface="Symbol" pitchFamily="18" charset="2"/>
              <a:buNone/>
            </a:pPr>
            <a:endParaRPr lang="en-US" altLang="zh-CN" sz="3400" b="1" u="sng" dirty="0">
              <a:cs typeface="Arial" charset="0"/>
            </a:endParaRPr>
          </a:p>
          <a:p>
            <a:pPr defTabSz="857250">
              <a:buFont typeface="Symbol" pitchFamily="18" charset="2"/>
              <a:buNone/>
            </a:pPr>
            <a:endParaRPr lang="en-US" altLang="zh-CN" sz="3400" b="1" u="sng" dirty="0" smtClean="0">
              <a:cs typeface="Arial" charset="0"/>
            </a:endParaRPr>
          </a:p>
          <a:p>
            <a:pPr defTabSz="857250">
              <a:buFont typeface="Symbol" pitchFamily="18" charset="2"/>
              <a:buNone/>
            </a:pPr>
            <a:endParaRPr lang="en-US" altLang="zh-CN" sz="3400" b="1" u="sng" dirty="0">
              <a:cs typeface="Arial" charset="0"/>
            </a:endParaRPr>
          </a:p>
          <a:p>
            <a:pPr defTabSz="857250">
              <a:buFont typeface="Symbol" pitchFamily="18" charset="2"/>
              <a:buNone/>
            </a:pPr>
            <a:endParaRPr lang="en-US" altLang="zh-CN" sz="3400" b="1" u="sng" dirty="0" smtClean="0">
              <a:cs typeface="Arial" charset="0"/>
            </a:endParaRPr>
          </a:p>
          <a:p>
            <a:pPr defTabSz="857250">
              <a:buFont typeface="Symbol" pitchFamily="18" charset="2"/>
              <a:buNone/>
            </a:pPr>
            <a:endParaRPr lang="en-US" altLang="zh-CN" sz="3400" b="1" u="sng" dirty="0">
              <a:cs typeface="Arial" charset="0"/>
            </a:endParaRPr>
          </a:p>
          <a:p>
            <a:pPr defTabSz="857250">
              <a:buFont typeface="Symbol" pitchFamily="18" charset="2"/>
              <a:buNone/>
            </a:pPr>
            <a:endParaRPr lang="en-US" altLang="zh-CN" sz="3400" b="1" u="sng" dirty="0">
              <a:cs typeface="Arial" charset="0"/>
            </a:endParaRPr>
          </a:p>
          <a:p>
            <a:pPr defTabSz="857250">
              <a:buFont typeface="Symbol" pitchFamily="18" charset="2"/>
              <a:buNone/>
            </a:pPr>
            <a:r>
              <a:rPr lang="en-US" altLang="zh-CN" sz="3400" b="1" u="sng" dirty="0" smtClean="0">
                <a:cs typeface="Arial" charset="0"/>
              </a:rPr>
              <a:t>Reactions: </a:t>
            </a:r>
          </a:p>
          <a:p>
            <a:pPr defTabSz="857250">
              <a:buFont typeface="Symbol" pitchFamily="18" charset="2"/>
              <a:buNone/>
            </a:pPr>
            <a:r>
              <a:rPr lang="en-US" altLang="zh-CN" dirty="0" smtClean="0">
                <a:cs typeface="Arial" charset="0"/>
              </a:rPr>
              <a:t>All reactions were performed in 20mM HEPES (pH 7.5), 50mM </a:t>
            </a:r>
            <a:r>
              <a:rPr lang="en-US" dirty="0" smtClean="0"/>
              <a:t>NH</a:t>
            </a:r>
            <a:r>
              <a:rPr lang="en-US" baseline="-25000" dirty="0" smtClean="0"/>
              <a:t>4</a:t>
            </a:r>
            <a:r>
              <a:rPr lang="en-US" dirty="0" smtClean="0"/>
              <a:t>HCO</a:t>
            </a:r>
            <a:r>
              <a:rPr lang="en-US" baseline="-25000" dirty="0" smtClean="0"/>
              <a:t>3</a:t>
            </a:r>
            <a:r>
              <a:rPr lang="en-US" dirty="0" smtClean="0"/>
              <a:t>, 150mM </a:t>
            </a:r>
            <a:r>
              <a:rPr lang="en-US" dirty="0" err="1" smtClean="0"/>
              <a:t>NaCl</a:t>
            </a:r>
            <a:r>
              <a:rPr lang="en-US" dirty="0" smtClean="0"/>
              <a:t> 1mM </a:t>
            </a:r>
            <a:r>
              <a:rPr lang="el-GR" dirty="0" smtClean="0"/>
              <a:t>β</a:t>
            </a:r>
            <a:r>
              <a:rPr lang="en-US" dirty="0" smtClean="0"/>
              <a:t>ME and 1% glycerol. Each reaction contained either no </a:t>
            </a:r>
            <a:r>
              <a:rPr lang="en-US" dirty="0" err="1" smtClean="0"/>
              <a:t>hnRNP</a:t>
            </a:r>
            <a:r>
              <a:rPr lang="en-US" dirty="0" smtClean="0"/>
              <a:t> A1 or 0.5ng/</a:t>
            </a:r>
            <a:r>
              <a:rPr lang="el-GR" dirty="0" smtClean="0"/>
              <a:t>μ</a:t>
            </a:r>
            <a:r>
              <a:rPr lang="en-US" dirty="0" smtClean="0"/>
              <a:t>l </a:t>
            </a:r>
            <a:r>
              <a:rPr lang="en-US" dirty="0" err="1" smtClean="0"/>
              <a:t>hnRNP</a:t>
            </a:r>
            <a:r>
              <a:rPr lang="en-US" dirty="0" smtClean="0"/>
              <a:t> A1, and either no DNA or 1ng/</a:t>
            </a:r>
            <a:r>
              <a:rPr lang="el-GR" dirty="0" smtClean="0"/>
              <a:t>μ</a:t>
            </a:r>
            <a:r>
              <a:rPr lang="en-US" dirty="0" smtClean="0"/>
              <a:t>l of  one of the above-described DNA templates. Reactions were performed at 37˚C for 30minutes, and then fixed with 0.03% </a:t>
            </a:r>
            <a:r>
              <a:rPr lang="en-US" dirty="0" err="1" smtClean="0"/>
              <a:t>glutaraldehyde</a:t>
            </a:r>
            <a:r>
              <a:rPr lang="en-US" dirty="0" smtClean="0"/>
              <a:t> for 5 minutes at room temperature.</a:t>
            </a:r>
          </a:p>
          <a:p>
            <a:pPr defTabSz="857250">
              <a:buFont typeface="Symbol" pitchFamily="18" charset="2"/>
              <a:buNone/>
            </a:pPr>
            <a:endParaRPr lang="en-US" altLang="zh-CN" sz="2800" dirty="0">
              <a:cs typeface="Arial" charset="0"/>
            </a:endParaRPr>
          </a:p>
          <a:p>
            <a:pPr defTabSz="857250">
              <a:buFont typeface="Symbol" pitchFamily="18" charset="2"/>
              <a:buNone/>
            </a:pPr>
            <a:r>
              <a:rPr lang="en-US" altLang="zh-CN" sz="3400" b="1" u="sng" dirty="0" smtClean="0">
                <a:cs typeface="Arial" charset="0"/>
              </a:rPr>
              <a:t>Electron Microscopy:</a:t>
            </a:r>
          </a:p>
          <a:p>
            <a:pPr defTabSz="857250">
              <a:buFont typeface="Symbol" pitchFamily="18" charset="2"/>
              <a:buNone/>
            </a:pPr>
            <a:r>
              <a:rPr lang="en-US" altLang="zh-CN" dirty="0" smtClean="0">
                <a:cs typeface="Arial" charset="0"/>
              </a:rPr>
              <a:t>The reactions were then prepared by addition of </a:t>
            </a:r>
            <a:r>
              <a:rPr lang="en-US" altLang="zh-CN" dirty="0" err="1" smtClean="0">
                <a:cs typeface="Arial" charset="0"/>
              </a:rPr>
              <a:t>spermidine</a:t>
            </a:r>
            <a:r>
              <a:rPr lang="en-US" altLang="zh-CN" dirty="0" smtClean="0">
                <a:cs typeface="Arial" charset="0"/>
              </a:rPr>
              <a:t> buffer to 1X, and immediately mounted to charged 400 mesh carbon-coated copper grids, where they were allowed to bind for 3 minutes at room temperature. The grids were then washed at room temperature, first with ddH2O for 3 minutes, and then dehydrated for five minutes in 25%, 50%, 75% and 100% </a:t>
            </a:r>
            <a:r>
              <a:rPr lang="en-US" altLang="zh-CN" dirty="0" err="1" smtClean="0">
                <a:cs typeface="Arial" charset="0"/>
              </a:rPr>
              <a:t>EtOH</a:t>
            </a:r>
            <a:r>
              <a:rPr lang="en-US" altLang="zh-CN" dirty="0" smtClean="0">
                <a:cs typeface="Arial" charset="0"/>
              </a:rPr>
              <a:t>. The samples were then air-dried, tungsten shadowed, and examined with an FEI™ </a:t>
            </a:r>
            <a:r>
              <a:rPr lang="en-US" altLang="zh-CN" dirty="0" err="1" smtClean="0">
                <a:cs typeface="Arial" charset="0"/>
              </a:rPr>
              <a:t>Tecnai</a:t>
            </a:r>
            <a:r>
              <a:rPr lang="en-US" altLang="zh-CN" dirty="0" smtClean="0">
                <a:cs typeface="Arial" charset="0"/>
              </a:rPr>
              <a:t> ™ transmission electron microscope.</a:t>
            </a:r>
            <a:endParaRPr lang="en-US" altLang="zh-CN" dirty="0">
              <a:cs typeface="Arial" charset="0"/>
            </a:endParaRPr>
          </a:p>
        </p:txBody>
      </p:sp>
      <p:sp>
        <p:nvSpPr>
          <p:cNvPr id="1036" name="Text Box 24"/>
          <p:cNvSpPr txBox="1">
            <a:spLocks noChangeArrowheads="1"/>
          </p:cNvSpPr>
          <p:nvPr/>
        </p:nvSpPr>
        <p:spPr bwMode="auto">
          <a:xfrm>
            <a:off x="30883225" y="22600855"/>
            <a:ext cx="12169775" cy="5440745"/>
          </a:xfrm>
          <a:prstGeom prst="rect">
            <a:avLst/>
          </a:prstGeom>
          <a:solidFill>
            <a:schemeClr val="bg1"/>
          </a:solidFill>
          <a:ln w="38100">
            <a:solidFill>
              <a:schemeClr val="bg1"/>
            </a:solidFill>
            <a:miter lim="800000"/>
            <a:headEnd/>
            <a:tailEnd/>
          </a:ln>
        </p:spPr>
        <p:txBody>
          <a:bodyPr wrap="square" lIns="256032" tIns="256032" rIns="256032" bIns="256032">
            <a:spAutoFit/>
          </a:bodyPr>
          <a:lstStyle/>
          <a:p>
            <a:pPr defTabSz="857250"/>
            <a:r>
              <a:rPr lang="en-US" altLang="zh-CN" sz="6700" dirty="0" smtClean="0">
                <a:solidFill>
                  <a:srgbClr val="003366"/>
                </a:solidFill>
                <a:latin typeface="Arial Black" pitchFamily="34" charset="0"/>
                <a:cs typeface="Arial" charset="0"/>
              </a:rPr>
              <a:t>CONCLUSIONS</a:t>
            </a:r>
          </a:p>
          <a:p>
            <a:pPr defTabSz="857250">
              <a:buFont typeface="Arial" pitchFamily="34" charset="0"/>
              <a:buChar char="•"/>
            </a:pPr>
            <a:r>
              <a:rPr lang="en-US" altLang="zh-CN" sz="3200" b="1" dirty="0" smtClean="0">
                <a:cs typeface="Arial" charset="0"/>
              </a:rPr>
              <a:t> Human </a:t>
            </a:r>
            <a:r>
              <a:rPr lang="en-US" altLang="zh-CN" sz="3200" b="1" dirty="0" err="1" smtClean="0">
                <a:cs typeface="Arial" charset="0"/>
              </a:rPr>
              <a:t>hnRNP</a:t>
            </a:r>
            <a:r>
              <a:rPr lang="en-US" altLang="zh-CN" sz="3200" b="1" dirty="0" smtClean="0">
                <a:cs typeface="Arial" charset="0"/>
              </a:rPr>
              <a:t> A1 binds to DNA templates containing mammalian telomere repeats (TTAGG) </a:t>
            </a:r>
            <a:r>
              <a:rPr lang="en-US" altLang="zh-CN" sz="3200" b="1" i="1" dirty="0" smtClean="0">
                <a:cs typeface="Arial" charset="0"/>
              </a:rPr>
              <a:t>in vitro</a:t>
            </a:r>
            <a:r>
              <a:rPr lang="en-US" altLang="zh-CN" sz="3200" b="1" dirty="0" smtClean="0">
                <a:cs typeface="Arial" charset="0"/>
              </a:rPr>
              <a:t> at  physiological salt concentration. </a:t>
            </a:r>
          </a:p>
          <a:p>
            <a:pPr defTabSz="857250">
              <a:buFont typeface="Arial" pitchFamily="34" charset="0"/>
              <a:buChar char="•"/>
            </a:pPr>
            <a:endParaRPr lang="en-US" altLang="zh-CN" sz="1200" b="1" dirty="0" smtClean="0">
              <a:cs typeface="Arial" charset="0"/>
            </a:endParaRPr>
          </a:p>
          <a:p>
            <a:pPr defTabSz="857250">
              <a:buFont typeface="Arial" pitchFamily="34" charset="0"/>
              <a:buChar char="•"/>
            </a:pPr>
            <a:r>
              <a:rPr lang="en-US" altLang="zh-CN" sz="3200" b="1" dirty="0" smtClean="0">
                <a:cs typeface="Arial" charset="0"/>
              </a:rPr>
              <a:t> Human </a:t>
            </a:r>
            <a:r>
              <a:rPr lang="en-US" altLang="zh-CN" sz="3200" b="1" dirty="0" err="1" smtClean="0">
                <a:cs typeface="Arial" charset="0"/>
              </a:rPr>
              <a:t>hnRNP</a:t>
            </a:r>
            <a:r>
              <a:rPr lang="en-US" altLang="zh-CN" sz="3200" b="1" dirty="0" smtClean="0">
                <a:cs typeface="Arial" charset="0"/>
              </a:rPr>
              <a:t> A1 may  also bind promiscuously to other       DNA templates </a:t>
            </a:r>
            <a:r>
              <a:rPr lang="en-US" altLang="zh-CN" sz="3200" b="1" i="1" dirty="0" smtClean="0">
                <a:cs typeface="Arial" charset="0"/>
              </a:rPr>
              <a:t>in vitro </a:t>
            </a:r>
            <a:r>
              <a:rPr lang="en-US" altLang="zh-CN" sz="3200" b="1" dirty="0" smtClean="0">
                <a:cs typeface="Arial" charset="0"/>
              </a:rPr>
              <a:t>(requires repeating)</a:t>
            </a:r>
            <a:r>
              <a:rPr lang="en-US" altLang="zh-CN" sz="3200" b="1" i="1" dirty="0" smtClean="0">
                <a:cs typeface="Arial" charset="0"/>
              </a:rPr>
              <a:t>.</a:t>
            </a:r>
          </a:p>
          <a:p>
            <a:pPr defTabSz="857250">
              <a:buFont typeface="Arial" pitchFamily="34" charset="0"/>
              <a:buChar char="•"/>
            </a:pPr>
            <a:endParaRPr lang="en-US" altLang="zh-CN" sz="1200" b="1" i="1" dirty="0">
              <a:cs typeface="Arial" charset="0"/>
            </a:endParaRPr>
          </a:p>
          <a:p>
            <a:pPr defTabSz="857250">
              <a:buFont typeface="Arial" pitchFamily="34" charset="0"/>
              <a:buChar char="•"/>
            </a:pPr>
            <a:r>
              <a:rPr lang="en-US" altLang="zh-CN" sz="3200" b="1" dirty="0" smtClean="0">
                <a:cs typeface="Arial" charset="0"/>
              </a:rPr>
              <a:t> Structure of </a:t>
            </a:r>
            <a:r>
              <a:rPr lang="en-US" altLang="zh-CN" sz="3200" b="1" dirty="0" err="1" smtClean="0">
                <a:cs typeface="Arial" charset="0"/>
              </a:rPr>
              <a:t>hnRNP</a:t>
            </a:r>
            <a:r>
              <a:rPr lang="en-US" altLang="zh-CN" sz="3200" b="1" dirty="0" smtClean="0">
                <a:cs typeface="Arial" charset="0"/>
              </a:rPr>
              <a:t> A1/Telomere complex remains to be determined (</a:t>
            </a:r>
            <a:r>
              <a:rPr lang="en-US" altLang="zh-CN" sz="3200" b="1" dirty="0" err="1" smtClean="0">
                <a:cs typeface="Arial" charset="0"/>
              </a:rPr>
              <a:t>Cryo</a:t>
            </a:r>
            <a:r>
              <a:rPr lang="en-US" altLang="zh-CN" sz="3200" b="1" dirty="0" smtClean="0">
                <a:cs typeface="Arial" charset="0"/>
              </a:rPr>
              <a:t>-EM &amp; Single-Particle Reconstruction</a:t>
            </a:r>
            <a:r>
              <a:rPr lang="en-US" altLang="zh-CN" sz="3200" b="1" dirty="0">
                <a:cs typeface="Arial" charset="0"/>
              </a:rPr>
              <a:t>)</a:t>
            </a:r>
            <a:r>
              <a:rPr lang="en-US" altLang="zh-CN" sz="3200" b="1" dirty="0" smtClean="0">
                <a:cs typeface="Arial" charset="0"/>
              </a:rPr>
              <a:t> </a:t>
            </a:r>
            <a:endParaRPr lang="en-US" altLang="zh-CN" sz="3200" b="1" dirty="0">
              <a:cs typeface="Arial" charset="0"/>
            </a:endParaRPr>
          </a:p>
        </p:txBody>
      </p:sp>
      <p:sp>
        <p:nvSpPr>
          <p:cNvPr id="23" name="Text Box 12"/>
          <p:cNvSpPr txBox="1">
            <a:spLocks noChangeArrowheads="1"/>
          </p:cNvSpPr>
          <p:nvPr/>
        </p:nvSpPr>
        <p:spPr bwMode="auto">
          <a:xfrm>
            <a:off x="30861000" y="6553200"/>
            <a:ext cx="12268200" cy="15675060"/>
          </a:xfrm>
          <a:prstGeom prst="rect">
            <a:avLst/>
          </a:prstGeom>
          <a:solidFill>
            <a:schemeClr val="bg1"/>
          </a:solidFill>
          <a:ln w="38100">
            <a:solidFill>
              <a:schemeClr val="bg1"/>
            </a:solidFill>
            <a:miter lim="800000"/>
            <a:headEnd/>
            <a:tailEnd/>
          </a:ln>
        </p:spPr>
        <p:txBody>
          <a:bodyPr wrap="square" lIns="256032" tIns="256032" rIns="256032" bIns="256032">
            <a:spAutoFit/>
          </a:bodyPr>
          <a:lstStyle/>
          <a:p>
            <a:pPr defTabSz="857250"/>
            <a:r>
              <a:rPr lang="en-US" altLang="zh-CN" sz="6700" dirty="0" smtClean="0">
                <a:solidFill>
                  <a:srgbClr val="003366"/>
                </a:solidFill>
                <a:latin typeface="Arial Black" pitchFamily="34" charset="0"/>
                <a:cs typeface="Arial" charset="0"/>
              </a:rPr>
              <a:t>RESULTS </a:t>
            </a:r>
            <a:r>
              <a:rPr lang="en-US" altLang="zh-CN" sz="5400" dirty="0" smtClean="0">
                <a:solidFill>
                  <a:srgbClr val="003366"/>
                </a:solidFill>
                <a:latin typeface="Arial Black" pitchFamily="34" charset="0"/>
                <a:cs typeface="Arial" charset="0"/>
              </a:rPr>
              <a:t>(continued)</a:t>
            </a:r>
            <a:endParaRPr lang="en-US" altLang="zh-CN" sz="5400" dirty="0" smtClean="0">
              <a:cs typeface="Arial" charset="0"/>
            </a:endParaRPr>
          </a:p>
          <a:p>
            <a:pPr defTabSz="857250"/>
            <a:r>
              <a:rPr lang="en-US" altLang="zh-CN" sz="3400" b="1" dirty="0" smtClean="0">
                <a:cs typeface="Arial" charset="0"/>
              </a:rPr>
              <a:t>On strand-displaced PRST5, </a:t>
            </a:r>
            <a:r>
              <a:rPr lang="en-US" altLang="zh-CN" sz="3400" b="1" dirty="0" err="1" smtClean="0">
                <a:cs typeface="Arial" charset="0"/>
              </a:rPr>
              <a:t>hnRNP</a:t>
            </a:r>
            <a:r>
              <a:rPr lang="en-US" altLang="zh-CN" sz="3400" b="1" dirty="0" smtClean="0">
                <a:cs typeface="Arial" charset="0"/>
              </a:rPr>
              <a:t> A1 readily forms complexes like those seen on linear PRST5 only in the presence of </a:t>
            </a:r>
            <a:r>
              <a:rPr lang="en-US" altLang="zh-CN" sz="3400" b="1" dirty="0" err="1" smtClean="0">
                <a:cs typeface="Arial" charset="0"/>
              </a:rPr>
              <a:t>hnRNP</a:t>
            </a:r>
            <a:r>
              <a:rPr lang="en-US" altLang="zh-CN" sz="3400" b="1" dirty="0" smtClean="0">
                <a:cs typeface="Arial" charset="0"/>
              </a:rPr>
              <a:t> A1.</a:t>
            </a:r>
            <a:endParaRPr lang="en-US" altLang="zh-CN" sz="3400" b="1" dirty="0">
              <a:cs typeface="Arial" charset="0"/>
            </a:endParaRPr>
          </a:p>
          <a:p>
            <a:pPr lvl="5" defTabSz="857250"/>
            <a:r>
              <a:rPr lang="en-US" altLang="zh-CN" sz="3400" dirty="0" smtClean="0">
                <a:cs typeface="Arial" charset="0"/>
              </a:rPr>
              <a:t>			</a:t>
            </a:r>
          </a:p>
          <a:p>
            <a:pPr lvl="5" defTabSz="857250"/>
            <a:endParaRPr lang="en-US" altLang="zh-CN" sz="3400" b="1" u="sng" dirty="0" smtClean="0">
              <a:cs typeface="Arial" charset="0"/>
            </a:endParaRPr>
          </a:p>
          <a:p>
            <a:pPr lvl="5" defTabSz="857250"/>
            <a:endParaRPr lang="en-US" altLang="zh-CN" sz="3400" b="1" u="sng" dirty="0" smtClean="0">
              <a:cs typeface="Arial" charset="0"/>
            </a:endParaRPr>
          </a:p>
          <a:p>
            <a:pPr lvl="5" defTabSz="857250"/>
            <a:endParaRPr lang="en-US" altLang="zh-CN" sz="3400" b="1" u="sng" dirty="0" smtClean="0">
              <a:cs typeface="Arial" charset="0"/>
            </a:endParaRPr>
          </a:p>
          <a:p>
            <a:pPr lvl="5" defTabSz="857250"/>
            <a:endParaRPr lang="en-US" altLang="zh-CN" sz="3400" b="1" u="sng" dirty="0" smtClean="0">
              <a:cs typeface="Arial" charset="0"/>
            </a:endParaRPr>
          </a:p>
          <a:p>
            <a:pPr lvl="5" defTabSz="857250"/>
            <a:endParaRPr lang="en-US" altLang="zh-CN" sz="3400" b="1" u="sng" dirty="0">
              <a:cs typeface="Arial" charset="0"/>
            </a:endParaRPr>
          </a:p>
          <a:p>
            <a:pPr defTabSz="857250"/>
            <a:endParaRPr lang="en-US" altLang="zh-CN" sz="3400" b="1" u="sng" dirty="0">
              <a:cs typeface="Arial" charset="0"/>
            </a:endParaRPr>
          </a:p>
          <a:p>
            <a:pPr defTabSz="857250"/>
            <a:endParaRPr lang="en-US" altLang="zh-CN" sz="3400" b="1" u="sng" dirty="0" smtClean="0">
              <a:cs typeface="Arial" charset="0"/>
            </a:endParaRPr>
          </a:p>
          <a:p>
            <a:pPr defTabSz="857250"/>
            <a:r>
              <a:rPr lang="en-US" altLang="zh-CN" sz="3400" dirty="0" smtClean="0">
                <a:cs typeface="Arial" charset="0"/>
              </a:rPr>
              <a:t>	         </a:t>
            </a:r>
            <a:r>
              <a:rPr lang="en-US" altLang="zh-CN" sz="3400" b="1" dirty="0" smtClean="0">
                <a:cs typeface="Arial" charset="0"/>
              </a:rPr>
              <a:t>With A1 ↑					Without A1 ↑</a:t>
            </a:r>
          </a:p>
          <a:p>
            <a:pPr defTabSz="857250"/>
            <a:r>
              <a:rPr lang="en-US" altLang="zh-CN" sz="3400" b="1" u="sng" dirty="0" smtClean="0">
                <a:cs typeface="Arial" charset="0"/>
              </a:rPr>
              <a:t/>
            </a:r>
            <a:br>
              <a:rPr lang="en-US" altLang="zh-CN" sz="3400" b="1" u="sng" dirty="0" smtClean="0">
                <a:cs typeface="Arial" charset="0"/>
              </a:rPr>
            </a:br>
            <a:r>
              <a:rPr lang="en-US" altLang="zh-CN" sz="3400" b="1" dirty="0" smtClean="0">
                <a:cs typeface="Arial" charset="0"/>
              </a:rPr>
              <a:t>On strand-displaced PGL Gap, which lacks telomeric sequence, hnRNP </a:t>
            </a:r>
            <a:r>
              <a:rPr lang="en-US" altLang="zh-CN" sz="3400" b="1" dirty="0" smtClean="0">
                <a:cs typeface="Arial" charset="0"/>
              </a:rPr>
              <a:t>A1 readily </a:t>
            </a:r>
            <a:r>
              <a:rPr lang="en-US" altLang="zh-CN" sz="3400" b="1" dirty="0" smtClean="0">
                <a:cs typeface="Arial" charset="0"/>
              </a:rPr>
              <a:t>forms complexes similar to those found of PRT5 with or without hnRNP A1 (inconclusive). </a:t>
            </a:r>
          </a:p>
          <a:p>
            <a:pPr defTabSz="857250"/>
            <a:endParaRPr lang="en-US" altLang="zh-CN" sz="3400" b="1" u="sng" dirty="0" smtClean="0">
              <a:cs typeface="Arial" charset="0"/>
            </a:endParaRPr>
          </a:p>
          <a:p>
            <a:pPr defTabSz="857250"/>
            <a:endParaRPr lang="en-US" altLang="zh-CN" sz="3400" dirty="0" smtClean="0">
              <a:cs typeface="Arial" charset="0"/>
            </a:endParaRPr>
          </a:p>
          <a:p>
            <a:pPr defTabSz="857250"/>
            <a:r>
              <a:rPr lang="en-US" altLang="zh-CN" sz="3400" dirty="0" smtClean="0">
                <a:cs typeface="Arial" charset="0"/>
              </a:rPr>
              <a:t>	</a:t>
            </a:r>
            <a:r>
              <a:rPr lang="en-US" altLang="zh-CN" sz="3400" b="1" dirty="0" smtClean="0">
                <a:cs typeface="Arial" charset="0"/>
              </a:rPr>
              <a:t>           With A1→</a:t>
            </a:r>
          </a:p>
          <a:p>
            <a:pPr defTabSz="857250"/>
            <a:endParaRPr lang="en-US" altLang="zh-CN" sz="3400" b="1" u="sng" dirty="0" smtClean="0">
              <a:cs typeface="Arial" charset="0"/>
            </a:endParaRPr>
          </a:p>
          <a:p>
            <a:pPr defTabSz="857250"/>
            <a:endParaRPr lang="en-US" altLang="zh-CN" sz="3400" b="1" u="sng" dirty="0" smtClean="0">
              <a:cs typeface="Arial" charset="0"/>
            </a:endParaRPr>
          </a:p>
          <a:p>
            <a:pPr defTabSz="857250"/>
            <a:endParaRPr lang="en-US" altLang="zh-CN" sz="3400" b="1" dirty="0" smtClean="0">
              <a:cs typeface="Arial" charset="0"/>
            </a:endParaRPr>
          </a:p>
          <a:p>
            <a:pPr defTabSz="857250"/>
            <a:endParaRPr lang="en-US" altLang="zh-CN" sz="3400" b="1" dirty="0" smtClean="0">
              <a:cs typeface="Arial" charset="0"/>
            </a:endParaRPr>
          </a:p>
          <a:p>
            <a:pPr defTabSz="857250"/>
            <a:r>
              <a:rPr lang="en-US" altLang="zh-CN" sz="3400" b="1" dirty="0" smtClean="0">
                <a:cs typeface="Arial" charset="0"/>
              </a:rPr>
              <a:t>	      Without A1→</a:t>
            </a:r>
          </a:p>
          <a:p>
            <a:pPr defTabSz="857250"/>
            <a:endParaRPr lang="en-US" altLang="zh-CN" sz="3400" b="1" dirty="0" smtClean="0">
              <a:cs typeface="Arial" charset="0"/>
            </a:endParaRPr>
          </a:p>
          <a:p>
            <a:pPr defTabSz="857250"/>
            <a:endParaRPr lang="en-US" altLang="zh-CN" sz="3400" dirty="0">
              <a:cs typeface="Arial" charset="0"/>
            </a:endParaRPr>
          </a:p>
        </p:txBody>
      </p:sp>
      <p:pic>
        <p:nvPicPr>
          <p:cNvPr id="1027" name="Picture 3"/>
          <p:cNvPicPr>
            <a:picLocks noChangeAspect="1" noChangeArrowheads="1"/>
          </p:cNvPicPr>
          <p:nvPr/>
        </p:nvPicPr>
        <p:blipFill>
          <a:blip r:embed="rId2" cstate="print"/>
          <a:srcRect/>
          <a:stretch>
            <a:fillRect/>
          </a:stretch>
        </p:blipFill>
        <p:spPr bwMode="auto">
          <a:xfrm>
            <a:off x="14782800" y="27293805"/>
            <a:ext cx="7086600" cy="5243595"/>
          </a:xfrm>
          <a:prstGeom prst="rect">
            <a:avLst/>
          </a:prstGeom>
          <a:noFill/>
          <a:ln w="9525">
            <a:noFill/>
            <a:miter lim="800000"/>
            <a:headEnd/>
            <a:tailEnd/>
          </a:ln>
          <a:effectLst/>
        </p:spPr>
      </p:pic>
      <p:pic>
        <p:nvPicPr>
          <p:cNvPr id="3" name="Picture 5"/>
          <p:cNvPicPr>
            <a:picLocks noChangeAspect="1" noChangeArrowheads="1"/>
          </p:cNvPicPr>
          <p:nvPr/>
        </p:nvPicPr>
        <p:blipFill>
          <a:blip r:embed="rId3" cstate="print"/>
          <a:srcRect/>
          <a:stretch>
            <a:fillRect/>
          </a:stretch>
        </p:blipFill>
        <p:spPr bwMode="auto">
          <a:xfrm>
            <a:off x="457200" y="762000"/>
            <a:ext cx="10212182" cy="2971800"/>
          </a:xfrm>
          <a:prstGeom prst="rect">
            <a:avLst/>
          </a:prstGeom>
          <a:noFill/>
          <a:ln w="9525">
            <a:noFill/>
            <a:miter lim="800000"/>
            <a:headEnd/>
            <a:tailEnd/>
          </a:ln>
        </p:spPr>
      </p:pic>
      <p:pic>
        <p:nvPicPr>
          <p:cNvPr id="4" name="Picture 6"/>
          <p:cNvPicPr>
            <a:picLocks noChangeAspect="1" noChangeArrowheads="1"/>
          </p:cNvPicPr>
          <p:nvPr/>
        </p:nvPicPr>
        <p:blipFill>
          <a:blip r:embed="rId4" cstate="print"/>
          <a:srcRect/>
          <a:stretch>
            <a:fillRect/>
          </a:stretch>
        </p:blipFill>
        <p:spPr bwMode="auto">
          <a:xfrm>
            <a:off x="33146999" y="990600"/>
            <a:ext cx="10296939" cy="213360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22155150" y="27470100"/>
            <a:ext cx="6877050" cy="5067300"/>
          </a:xfrm>
          <a:prstGeom prst="rect">
            <a:avLst/>
          </a:prstGeom>
          <a:noFill/>
          <a:ln w="9525">
            <a:solidFill>
              <a:schemeClr val="tx1"/>
            </a:solidFill>
            <a:miter lim="800000"/>
            <a:headEnd/>
            <a:tailEnd/>
          </a:ln>
        </p:spPr>
      </p:pic>
      <p:grpSp>
        <p:nvGrpSpPr>
          <p:cNvPr id="26" name="Group 25"/>
          <p:cNvGrpSpPr/>
          <p:nvPr/>
        </p:nvGrpSpPr>
        <p:grpSpPr>
          <a:xfrm>
            <a:off x="17449800" y="10363200"/>
            <a:ext cx="2286000" cy="3962400"/>
            <a:chOff x="21793200" y="10287000"/>
            <a:chExt cx="1447117" cy="2989385"/>
          </a:xfrm>
        </p:grpSpPr>
        <p:pic>
          <p:nvPicPr>
            <p:cNvPr id="1031" name="Picture 7"/>
            <p:cNvPicPr>
              <a:picLocks noChangeAspect="1" noChangeArrowheads="1"/>
            </p:cNvPicPr>
            <p:nvPr/>
          </p:nvPicPr>
          <p:blipFill>
            <a:blip r:embed="rId6" cstate="print">
              <a:lum contrast="65000"/>
            </a:blip>
            <a:srcRect/>
            <a:stretch>
              <a:fillRect/>
            </a:stretch>
          </p:blipFill>
          <p:spPr bwMode="auto">
            <a:xfrm>
              <a:off x="21793200" y="10287000"/>
              <a:ext cx="609600" cy="2989385"/>
            </a:xfrm>
            <a:prstGeom prst="rect">
              <a:avLst/>
            </a:prstGeom>
            <a:noFill/>
            <a:ln w="9525">
              <a:noFill/>
              <a:miter lim="800000"/>
              <a:headEnd/>
              <a:tailEnd/>
            </a:ln>
          </p:spPr>
        </p:pic>
        <p:pic>
          <p:nvPicPr>
            <p:cNvPr id="8" name="Picture 8"/>
            <p:cNvPicPr>
              <a:picLocks noChangeAspect="1" noChangeArrowheads="1"/>
            </p:cNvPicPr>
            <p:nvPr/>
          </p:nvPicPr>
          <p:blipFill>
            <a:blip r:embed="rId7" cstate="print"/>
            <a:srcRect/>
            <a:stretch>
              <a:fillRect/>
            </a:stretch>
          </p:blipFill>
          <p:spPr bwMode="auto">
            <a:xfrm>
              <a:off x="22479001" y="10744200"/>
              <a:ext cx="761316" cy="2447925"/>
            </a:xfrm>
            <a:prstGeom prst="rect">
              <a:avLst/>
            </a:prstGeom>
            <a:noFill/>
            <a:ln w="9525">
              <a:noFill/>
              <a:miter lim="800000"/>
              <a:headEnd/>
              <a:tailEnd/>
            </a:ln>
          </p:spPr>
        </p:pic>
      </p:grpSp>
      <p:pic>
        <p:nvPicPr>
          <p:cNvPr id="10" name="Picture 10"/>
          <p:cNvPicPr>
            <a:picLocks noChangeAspect="1" noChangeArrowheads="1"/>
          </p:cNvPicPr>
          <p:nvPr/>
        </p:nvPicPr>
        <p:blipFill>
          <a:blip r:embed="rId8" cstate="print"/>
          <a:srcRect/>
          <a:stretch>
            <a:fillRect/>
          </a:stretch>
        </p:blipFill>
        <p:spPr bwMode="auto">
          <a:xfrm>
            <a:off x="15087600" y="15392400"/>
            <a:ext cx="13411200" cy="3135382"/>
          </a:xfrm>
          <a:prstGeom prst="rect">
            <a:avLst/>
          </a:prstGeom>
          <a:noFill/>
          <a:ln w="9525">
            <a:noFill/>
            <a:miter lim="800000"/>
            <a:headEnd/>
            <a:tailEnd/>
          </a:ln>
        </p:spPr>
      </p:pic>
      <p:pic>
        <p:nvPicPr>
          <p:cNvPr id="1037" name="Picture 13"/>
          <p:cNvPicPr>
            <a:picLocks noChangeAspect="1" noChangeArrowheads="1"/>
          </p:cNvPicPr>
          <p:nvPr/>
        </p:nvPicPr>
        <p:blipFill>
          <a:blip r:embed="rId9" cstate="print"/>
          <a:srcRect/>
          <a:stretch>
            <a:fillRect/>
          </a:stretch>
        </p:blipFill>
        <p:spPr bwMode="auto">
          <a:xfrm rot="16200000">
            <a:off x="37314710" y="17625490"/>
            <a:ext cx="2865979" cy="5867398"/>
          </a:xfrm>
          <a:prstGeom prst="rect">
            <a:avLst/>
          </a:prstGeom>
          <a:noFill/>
          <a:ln w="9525">
            <a:noFill/>
            <a:miter lim="800000"/>
            <a:headEnd/>
            <a:tailEnd/>
          </a:ln>
        </p:spPr>
      </p:pic>
      <p:pic>
        <p:nvPicPr>
          <p:cNvPr id="1038" name="Picture 14"/>
          <p:cNvPicPr>
            <a:picLocks noChangeAspect="1" noChangeArrowheads="1"/>
          </p:cNvPicPr>
          <p:nvPr/>
        </p:nvPicPr>
        <p:blipFill>
          <a:blip r:embed="rId10" cstate="print"/>
          <a:srcRect/>
          <a:stretch>
            <a:fillRect/>
          </a:stretch>
        </p:blipFill>
        <p:spPr bwMode="auto">
          <a:xfrm>
            <a:off x="35814000" y="16230600"/>
            <a:ext cx="5794513" cy="2743200"/>
          </a:xfrm>
          <a:prstGeom prst="rect">
            <a:avLst/>
          </a:prstGeom>
          <a:noFill/>
          <a:ln w="9525">
            <a:noFill/>
            <a:miter lim="800000"/>
            <a:headEnd/>
            <a:tailEnd/>
          </a:ln>
        </p:spPr>
      </p:pic>
      <p:pic>
        <p:nvPicPr>
          <p:cNvPr id="1039" name="Picture 15"/>
          <p:cNvPicPr>
            <a:picLocks noChangeAspect="1" noChangeArrowheads="1"/>
          </p:cNvPicPr>
          <p:nvPr/>
        </p:nvPicPr>
        <p:blipFill>
          <a:blip r:embed="rId11" cstate="print"/>
          <a:srcRect/>
          <a:stretch>
            <a:fillRect/>
          </a:stretch>
        </p:blipFill>
        <p:spPr bwMode="auto">
          <a:xfrm rot="16200000">
            <a:off x="32204025" y="9248775"/>
            <a:ext cx="3886200" cy="4438650"/>
          </a:xfrm>
          <a:prstGeom prst="rect">
            <a:avLst/>
          </a:prstGeom>
          <a:noFill/>
          <a:ln w="9525">
            <a:noFill/>
            <a:miter lim="800000"/>
            <a:headEnd/>
            <a:tailEnd/>
          </a:ln>
        </p:spPr>
      </p:pic>
      <p:pic>
        <p:nvPicPr>
          <p:cNvPr id="13" name="Picture 17"/>
          <p:cNvPicPr>
            <a:picLocks noChangeAspect="1" noChangeArrowheads="1"/>
          </p:cNvPicPr>
          <p:nvPr/>
        </p:nvPicPr>
        <p:blipFill>
          <a:blip r:embed="rId12" cstate="print"/>
          <a:srcRect/>
          <a:stretch>
            <a:fillRect/>
          </a:stretch>
        </p:blipFill>
        <p:spPr bwMode="auto">
          <a:xfrm>
            <a:off x="37795200" y="9525000"/>
            <a:ext cx="4371975" cy="3810000"/>
          </a:xfrm>
          <a:prstGeom prst="rect">
            <a:avLst/>
          </a:prstGeom>
          <a:noFill/>
          <a:ln w="9525">
            <a:noFill/>
            <a:miter lim="800000"/>
            <a:headEnd/>
            <a:tailEnd/>
          </a:ln>
        </p:spPr>
      </p:pic>
      <p:pic>
        <p:nvPicPr>
          <p:cNvPr id="14" name="Picture 18"/>
          <p:cNvPicPr>
            <a:picLocks noChangeAspect="1" noChangeArrowheads="1"/>
          </p:cNvPicPr>
          <p:nvPr/>
        </p:nvPicPr>
        <p:blipFill>
          <a:blip r:embed="rId13" cstate="print"/>
          <a:srcRect/>
          <a:stretch>
            <a:fillRect/>
          </a:stretch>
        </p:blipFill>
        <p:spPr bwMode="auto">
          <a:xfrm>
            <a:off x="21488400" y="10210799"/>
            <a:ext cx="5715000" cy="447373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3491</TotalTime>
  <Words>446</Words>
  <Application>Microsoft Office PowerPoint</Application>
  <PresentationFormat>Custom</PresentationFormat>
  <Paragraphs>91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Genigraphics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 x 36 poster template</dc:title>
  <dc:creator>Jay Larson</dc:creator>
  <dc:description>Call us at 1-800-790-4001_x000d_
www.genigraphics.com</dc:description>
  <cp:lastModifiedBy>Brian</cp:lastModifiedBy>
  <cp:revision>87</cp:revision>
  <cp:lastPrinted>2000-08-03T00:31:24Z</cp:lastPrinted>
  <dcterms:created xsi:type="dcterms:W3CDTF">2000-02-09T15:01:13Z</dcterms:created>
  <dcterms:modified xsi:type="dcterms:W3CDTF">2014-07-30T15:44:10Z</dcterms:modified>
</cp:coreProperties>
</file>